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46"/>
  </p:notesMasterIdLst>
  <p:handoutMasterIdLst>
    <p:handoutMasterId r:id="rId47"/>
  </p:handoutMasterIdLst>
  <p:sldIdLst>
    <p:sldId id="256" r:id="rId7"/>
    <p:sldId id="260" r:id="rId8"/>
    <p:sldId id="261" r:id="rId9"/>
    <p:sldId id="268" r:id="rId10"/>
    <p:sldId id="273" r:id="rId11"/>
    <p:sldId id="278" r:id="rId12"/>
    <p:sldId id="279" r:id="rId13"/>
    <p:sldId id="280" r:id="rId14"/>
    <p:sldId id="281" r:id="rId15"/>
    <p:sldId id="277" r:id="rId16"/>
    <p:sldId id="275" r:id="rId17"/>
    <p:sldId id="284" r:id="rId18"/>
    <p:sldId id="276" r:id="rId19"/>
    <p:sldId id="303" r:id="rId20"/>
    <p:sldId id="306" r:id="rId21"/>
    <p:sldId id="283" r:id="rId22"/>
    <p:sldId id="282" r:id="rId23"/>
    <p:sldId id="304" r:id="rId24"/>
    <p:sldId id="305" r:id="rId25"/>
    <p:sldId id="285" r:id="rId26"/>
    <p:sldId id="286" r:id="rId27"/>
    <p:sldId id="287" r:id="rId28"/>
    <p:sldId id="288" r:id="rId29"/>
    <p:sldId id="289" r:id="rId30"/>
    <p:sldId id="290" r:id="rId31"/>
    <p:sldId id="292" r:id="rId32"/>
    <p:sldId id="293" r:id="rId33"/>
    <p:sldId id="294" r:id="rId34"/>
    <p:sldId id="296" r:id="rId35"/>
    <p:sldId id="291" r:id="rId36"/>
    <p:sldId id="295" r:id="rId37"/>
    <p:sldId id="297" r:id="rId38"/>
    <p:sldId id="298" r:id="rId39"/>
    <p:sldId id="299" r:id="rId40"/>
    <p:sldId id="300" r:id="rId41"/>
    <p:sldId id="301" r:id="rId42"/>
    <p:sldId id="302" r:id="rId43"/>
    <p:sldId id="274" r:id="rId44"/>
    <p:sldId id="267" r:id="rId45"/>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 id="5" name="Francesc Jaumot Peña" initials="FJP" lastIdx="1" clrIdx="5">
    <p:extLst>
      <p:ext uri="{19B8F6BF-5375-455C-9EA6-DF929625EA0E}">
        <p15:presenceInfo xmlns:p15="http://schemas.microsoft.com/office/powerpoint/2012/main" userId="583f7b098c85f0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2" autoAdjust="0"/>
    <p:restoredTop sz="74904" autoAdjust="0"/>
  </p:normalViewPr>
  <p:slideViewPr>
    <p:cSldViewPr>
      <p:cViewPr varScale="1">
        <p:scale>
          <a:sx n="65" d="100"/>
          <a:sy n="65" d="100"/>
        </p:scale>
        <p:origin x="1398" y="4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2/17/2016 8:37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2/17/2016 8:37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aw.githubusercontent.com/aspnet/Home/dev/dnvminstall.ps1'))"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raw.githubusercontent.com/aspnet/Home/dev/dnvminstall.sh"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28383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1242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76065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95118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Podemos</a:t>
            </a:r>
            <a:r>
              <a:rPr lang="es-ES" baseline="0" dirty="0" smtClean="0"/>
              <a:t> construir y </a:t>
            </a:r>
            <a:r>
              <a:rPr lang="es-ES" baseline="0" dirty="0" err="1" smtClean="0"/>
              <a:t>debugar</a:t>
            </a:r>
            <a:r>
              <a:rPr lang="es-ES" baseline="0" dirty="0" smtClean="0"/>
              <a:t> aplicaciones web modernas orientadas al </a:t>
            </a:r>
            <a:r>
              <a:rPr lang="es-ES" baseline="0" dirty="0" err="1" smtClean="0"/>
              <a:t>cloud</a:t>
            </a:r>
            <a:r>
              <a:rPr lang="es-ES" baseline="0" dirty="0" smtClean="0"/>
              <a:t>. Es totalmente gratuito, open source y por supuesto, esta disponible para todos los sistemas operativos.</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62986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Docker</a:t>
            </a:r>
            <a:r>
              <a:rPr lang="es-ES" dirty="0" smtClean="0"/>
              <a:t>,</a:t>
            </a:r>
            <a:r>
              <a:rPr lang="es-ES" baseline="0" dirty="0" smtClean="0"/>
              <a:t> Angular JS, Python, yeoman</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36709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NodeJs</a:t>
            </a:r>
            <a:r>
              <a:rPr lang="es-ES" dirty="0" smtClean="0"/>
              <a:t> es</a:t>
            </a:r>
            <a:r>
              <a:rPr lang="es-ES" baseline="0" dirty="0" smtClean="0"/>
              <a:t> un </a:t>
            </a:r>
            <a:r>
              <a:rPr lang="es-ES" baseline="0" dirty="0" err="1" smtClean="0"/>
              <a:t>runtime</a:t>
            </a:r>
            <a:r>
              <a:rPr lang="es-ES" dirty="0" smtClean="0"/>
              <a:t> open-source</a:t>
            </a:r>
            <a:r>
              <a:rPr lang="es-ES" baseline="0" dirty="0" smtClean="0"/>
              <a:t> y</a:t>
            </a:r>
            <a:r>
              <a:rPr lang="es-ES" dirty="0" smtClean="0"/>
              <a:t> cross-platform para desarrollar la</a:t>
            </a:r>
            <a:r>
              <a:rPr lang="es-ES" baseline="0" dirty="0" smtClean="0"/>
              <a:t> parte servidora de las aplicaciones web.</a:t>
            </a:r>
            <a:endParaRPr lang="es-ES" dirty="0" smtClean="0"/>
          </a:p>
          <a:p>
            <a:endParaRPr lang="es-ES" dirty="0" smtClean="0"/>
          </a:p>
          <a:p>
            <a:r>
              <a:rPr lang="es-ES" dirty="0" smtClean="0"/>
              <a:t>Yeoman le ayuda a poner en marcha nuevos proyectos, la prescripción de las mejores prácticas y herramientas para ayudar a mantener su productividad.</a:t>
            </a:r>
          </a:p>
          <a:p>
            <a:endParaRPr lang="es-ES" dirty="0" smtClean="0"/>
          </a:p>
          <a:p>
            <a:r>
              <a:rPr lang="es-ES" dirty="0" smtClean="0"/>
              <a:t>Yo</a:t>
            </a:r>
            <a:r>
              <a:rPr lang="es-ES" baseline="0" dirty="0" smtClean="0"/>
              <a:t> </a:t>
            </a:r>
            <a:r>
              <a:rPr lang="es-ES" baseline="0" dirty="0" err="1" smtClean="0"/>
              <a:t>scaffolds</a:t>
            </a:r>
            <a:r>
              <a:rPr lang="es-ES" baseline="0" dirty="0" smtClean="0"/>
              <a:t> crea nuevas aplicaciones y escribe la configuración por ti</a:t>
            </a:r>
            <a:r>
              <a:rPr lang="es-ES" baseline="0" dirty="0" smtClean="0"/>
              <a:t>.</a:t>
            </a:r>
          </a:p>
          <a:p>
            <a:endParaRPr lang="es-E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s-ES" baseline="0" dirty="0" err="1" smtClean="0"/>
              <a:t>npm</a:t>
            </a:r>
            <a:r>
              <a:rPr lang="es-ES" baseline="0" dirty="0" smtClean="0"/>
              <a:t> para administrar </a:t>
            </a:r>
            <a:r>
              <a:rPr lang="es-ES" baseline="0" dirty="0" err="1" smtClean="0"/>
              <a:t>aquetes</a:t>
            </a:r>
            <a:r>
              <a:rPr lang="es-ES" baseline="0" dirty="0" smtClean="0"/>
              <a:t>, </a:t>
            </a:r>
            <a:r>
              <a:rPr lang="es-ES" baseline="0" dirty="0" err="1" smtClean="0"/>
              <a:t>gulb</a:t>
            </a:r>
            <a:r>
              <a:rPr lang="es-ES" baseline="0" dirty="0" smtClean="0"/>
              <a:t> que es un paquete automatizar que te permite </a:t>
            </a:r>
            <a:r>
              <a:rPr lang="es-ES" baseline="0" dirty="0" err="1" smtClean="0"/>
              <a:t>minificar</a:t>
            </a:r>
            <a:r>
              <a:rPr lang="es-ES" baseline="0" dirty="0" smtClean="0"/>
              <a:t> </a:t>
            </a:r>
            <a:r>
              <a:rPr lang="es-ES" baseline="0" dirty="0" err="1" smtClean="0"/>
              <a:t>js</a:t>
            </a:r>
            <a:r>
              <a:rPr lang="es-ES" baseline="0" dirty="0" smtClean="0"/>
              <a:t>, </a:t>
            </a:r>
            <a:r>
              <a:rPr lang="es-ES" baseline="0" dirty="0" err="1" smtClean="0"/>
              <a:t>css</a:t>
            </a:r>
            <a:r>
              <a:rPr lang="es-ES" baseline="0" dirty="0" smtClean="0"/>
              <a:t>, compilar </a:t>
            </a:r>
            <a:r>
              <a:rPr lang="es-ES" baseline="0" dirty="0" err="1" smtClean="0"/>
              <a:t>typescript</a:t>
            </a:r>
            <a:r>
              <a:rPr lang="es-ES" baseline="0" dirty="0" smtClean="0"/>
              <a:t> a </a:t>
            </a:r>
            <a:r>
              <a:rPr lang="es-ES" baseline="0" dirty="0" err="1" smtClean="0"/>
              <a:t>js</a:t>
            </a:r>
            <a:r>
              <a:rPr lang="es-ES" baseline="0" dirty="0" smtClean="0"/>
              <a:t>, </a:t>
            </a:r>
            <a:r>
              <a:rPr lang="es-ES" baseline="0" dirty="0" err="1" smtClean="0"/>
              <a:t>bower</a:t>
            </a:r>
            <a:r>
              <a:rPr lang="es-ES" baseline="0" dirty="0" smtClean="0"/>
              <a:t> administrador de paquetes</a:t>
            </a:r>
            <a:endParaRPr lang="es-ES" dirty="0" smtClean="0"/>
          </a:p>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9:51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36670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900" kern="1200" dirty="0" smtClean="0">
                <a:solidFill>
                  <a:schemeClr val="tx1"/>
                </a:solidFill>
                <a:effectLst/>
                <a:latin typeface="Segoe UI Light" pitchFamily="34" charset="0"/>
                <a:ea typeface="+mn-ea"/>
                <a:cs typeface="+mn-cs"/>
              </a:rPr>
              <a:t>1.- Descargar visual </a:t>
            </a:r>
            <a:r>
              <a:rPr lang="es-ES" sz="900" kern="1200" dirty="0" err="1" smtClean="0">
                <a:solidFill>
                  <a:schemeClr val="tx1"/>
                </a:solidFill>
                <a:effectLst/>
                <a:latin typeface="Segoe UI Light" pitchFamily="34" charset="0"/>
                <a:ea typeface="+mn-ea"/>
                <a:cs typeface="+mn-cs"/>
              </a:rPr>
              <a:t>studio</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code</a:t>
            </a:r>
            <a:r>
              <a:rPr lang="es-ES" sz="900" kern="1200" dirty="0" smtClean="0">
                <a:solidFill>
                  <a:schemeClr val="tx1"/>
                </a:solidFill>
                <a:effectLst/>
                <a:latin typeface="Segoe UI Light" pitchFamily="34" charset="0"/>
                <a:ea typeface="+mn-ea"/>
                <a:cs typeface="+mn-cs"/>
              </a:rPr>
              <a:t> en el sistema operativo que se vaya a utilizar</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2.- Para instalar el DNVM  hay que hacer lo siguiente todo desde la consola</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Windows:</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1.- ejecutar el siguiente comando</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powershell</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NoProfile</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ExecutionPolicy</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unrestricted</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Command</a:t>
            </a:r>
            <a:r>
              <a:rPr lang="es-ES" sz="900" kern="1200" dirty="0" smtClean="0">
                <a:solidFill>
                  <a:schemeClr val="tx1"/>
                </a:solidFill>
                <a:effectLst/>
                <a:latin typeface="Segoe UI Light" pitchFamily="34" charset="0"/>
                <a:ea typeface="+mn-ea"/>
                <a:cs typeface="+mn-cs"/>
              </a:rPr>
              <a:t> "&amp;{$</a:t>
            </a:r>
            <a:r>
              <a:rPr lang="es-ES" sz="900" kern="1200" dirty="0" err="1" smtClean="0">
                <a:solidFill>
                  <a:schemeClr val="tx1"/>
                </a:solidFill>
                <a:effectLst/>
                <a:latin typeface="Segoe UI Light" pitchFamily="34" charset="0"/>
                <a:ea typeface="+mn-ea"/>
                <a:cs typeface="+mn-cs"/>
              </a:rPr>
              <a:t>Branch</a:t>
            </a:r>
            <a:r>
              <a:rPr lang="es-ES" sz="900" kern="1200" dirty="0" smtClean="0">
                <a:solidFill>
                  <a:schemeClr val="tx1"/>
                </a:solidFill>
                <a:effectLst/>
                <a:latin typeface="Segoe UI Light" pitchFamily="34" charset="0"/>
                <a:ea typeface="+mn-ea"/>
                <a:cs typeface="+mn-cs"/>
              </a:rPr>
              <a:t>='</a:t>
            </a:r>
            <a:r>
              <a:rPr lang="es-ES" sz="900" kern="1200" dirty="0" err="1" smtClean="0">
                <a:solidFill>
                  <a:schemeClr val="tx1"/>
                </a:solidFill>
                <a:effectLst/>
                <a:latin typeface="Segoe UI Light" pitchFamily="34" charset="0"/>
                <a:ea typeface="+mn-ea"/>
                <a:cs typeface="+mn-cs"/>
              </a:rPr>
              <a:t>dev</a:t>
            </a:r>
            <a:r>
              <a:rPr lang="es-ES" sz="900" kern="1200" dirty="0" smtClean="0">
                <a:solidFill>
                  <a:schemeClr val="tx1"/>
                </a:solidFill>
                <a:effectLst/>
                <a:latin typeface="Segoe UI Light" pitchFamily="34" charset="0"/>
                <a:ea typeface="+mn-ea"/>
                <a:cs typeface="+mn-cs"/>
              </a:rPr>
              <a:t>';</a:t>
            </a:r>
            <a:r>
              <a:rPr lang="es-ES" sz="900" kern="1200" dirty="0" err="1" smtClean="0">
                <a:solidFill>
                  <a:schemeClr val="tx1"/>
                </a:solidFill>
                <a:effectLst/>
                <a:latin typeface="Segoe UI Light" pitchFamily="34" charset="0"/>
                <a:ea typeface="+mn-ea"/>
                <a:cs typeface="+mn-cs"/>
              </a:rPr>
              <a:t>iex</a:t>
            </a:r>
            <a:r>
              <a:rPr lang="es-ES" sz="900" kern="1200" dirty="0" smtClean="0">
                <a:solidFill>
                  <a:schemeClr val="tx1"/>
                </a:solidFill>
                <a:effectLst/>
                <a:latin typeface="Segoe UI Light" pitchFamily="34" charset="0"/>
                <a:ea typeface="+mn-ea"/>
                <a:cs typeface="+mn-cs"/>
              </a:rPr>
              <a:t> ((new-</a:t>
            </a:r>
            <a:r>
              <a:rPr lang="es-ES" sz="900" kern="1200" dirty="0" err="1" smtClean="0">
                <a:solidFill>
                  <a:schemeClr val="tx1"/>
                </a:solidFill>
                <a:effectLst/>
                <a:latin typeface="Segoe UI Light" pitchFamily="34" charset="0"/>
                <a:ea typeface="+mn-ea"/>
                <a:cs typeface="+mn-cs"/>
              </a:rPr>
              <a:t>object</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net.webclient</a:t>
            </a:r>
            <a:r>
              <a:rPr lang="es-ES" sz="900" kern="1200" dirty="0" smtClean="0">
                <a:solidFill>
                  <a:schemeClr val="tx1"/>
                </a:solidFill>
                <a:effectLst/>
                <a:latin typeface="Segoe UI Light" pitchFamily="34" charset="0"/>
                <a:ea typeface="+mn-ea"/>
                <a:cs typeface="+mn-cs"/>
              </a:rPr>
              <a:t>).</a:t>
            </a:r>
            <a:r>
              <a:rPr lang="es-ES" sz="900" kern="1200" dirty="0" err="1" smtClean="0">
                <a:solidFill>
                  <a:schemeClr val="tx1"/>
                </a:solidFill>
                <a:effectLst/>
                <a:latin typeface="Segoe UI Light" pitchFamily="34" charset="0"/>
                <a:ea typeface="+mn-ea"/>
                <a:cs typeface="+mn-cs"/>
              </a:rPr>
              <a:t>DownloadString</a:t>
            </a:r>
            <a:r>
              <a:rPr lang="es-ES" sz="900" kern="1200" dirty="0" smtClean="0">
                <a:solidFill>
                  <a:schemeClr val="tx1"/>
                </a:solidFill>
                <a:effectLst/>
                <a:latin typeface="Segoe UI Light" pitchFamily="34" charset="0"/>
                <a:ea typeface="+mn-ea"/>
                <a:cs typeface="+mn-cs"/>
              </a:rPr>
              <a:t>('</a:t>
            </a:r>
            <a:r>
              <a:rPr lang="es-ES" sz="900" u="sng" kern="1200" dirty="0" smtClean="0">
                <a:solidFill>
                  <a:schemeClr val="tx1"/>
                </a:solidFill>
                <a:effectLst/>
                <a:latin typeface="Segoe UI Light" pitchFamily="34" charset="0"/>
                <a:ea typeface="+mn-ea"/>
                <a:cs typeface="+mn-cs"/>
                <a:hlinkClick r:id="rId3"/>
              </a:rPr>
              <a:t>https://raw.githubusercontent.com/</a:t>
            </a:r>
            <a:r>
              <a:rPr lang="es-ES" sz="900" u="sng" kern="1200" dirty="0" err="1" smtClean="0">
                <a:solidFill>
                  <a:schemeClr val="tx1"/>
                </a:solidFill>
                <a:effectLst/>
                <a:latin typeface="Segoe UI Light" pitchFamily="34" charset="0"/>
                <a:ea typeface="+mn-ea"/>
                <a:cs typeface="+mn-cs"/>
                <a:hlinkClick r:id="rId3"/>
              </a:rPr>
              <a:t>aspnet</a:t>
            </a:r>
            <a:r>
              <a:rPr lang="es-ES" sz="900" u="sng" kern="1200" dirty="0" smtClean="0">
                <a:solidFill>
                  <a:schemeClr val="tx1"/>
                </a:solidFill>
                <a:effectLst/>
                <a:latin typeface="Segoe UI Light" pitchFamily="34" charset="0"/>
                <a:ea typeface="+mn-ea"/>
                <a:cs typeface="+mn-cs"/>
                <a:hlinkClick r:id="rId3"/>
              </a:rPr>
              <a:t>/Home/</a:t>
            </a:r>
            <a:r>
              <a:rPr lang="es-ES" sz="900" u="sng" kern="1200" dirty="0" err="1" smtClean="0">
                <a:solidFill>
                  <a:schemeClr val="tx1"/>
                </a:solidFill>
                <a:effectLst/>
                <a:latin typeface="Segoe UI Light" pitchFamily="34" charset="0"/>
                <a:ea typeface="+mn-ea"/>
                <a:cs typeface="+mn-cs"/>
                <a:hlinkClick r:id="rId3"/>
              </a:rPr>
              <a:t>dev</a:t>
            </a:r>
            <a:r>
              <a:rPr lang="es-ES" sz="900" u="sng" kern="1200" dirty="0" smtClean="0">
                <a:solidFill>
                  <a:schemeClr val="tx1"/>
                </a:solidFill>
                <a:effectLst/>
                <a:latin typeface="Segoe UI Light" pitchFamily="34" charset="0"/>
                <a:ea typeface="+mn-ea"/>
                <a:cs typeface="+mn-cs"/>
                <a:hlinkClick r:id="rId3"/>
              </a:rPr>
              <a:t>/dnvminstall.ps1'))</a:t>
            </a:r>
            <a:r>
              <a:rPr lang="es-ES" sz="900" kern="1200" dirty="0" smtClean="0">
                <a:solidFill>
                  <a:schemeClr val="tx1"/>
                </a:solidFill>
                <a:effectLst/>
                <a:latin typeface="Segoe UI Light" pitchFamily="34" charset="0"/>
                <a:ea typeface="+mn-ea"/>
                <a:cs typeface="+mn-cs"/>
              </a:rPr>
              <a:t>}"</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2.- Para instalar DNX para </a:t>
            </a:r>
            <a:r>
              <a:rPr lang="es-ES" sz="900" kern="1200" dirty="0" err="1" smtClean="0">
                <a:solidFill>
                  <a:schemeClr val="tx1"/>
                </a:solidFill>
                <a:effectLst/>
                <a:latin typeface="Segoe UI Light" pitchFamily="34" charset="0"/>
                <a:ea typeface="+mn-ea"/>
                <a:cs typeface="+mn-cs"/>
              </a:rPr>
              <a:t>.Net</a:t>
            </a:r>
            <a:r>
              <a:rPr lang="es-ES" sz="900" kern="1200" dirty="0" smtClean="0">
                <a:solidFill>
                  <a:schemeClr val="tx1"/>
                </a:solidFill>
                <a:effectLst/>
                <a:latin typeface="Segoe UI Light" pitchFamily="34" charset="0"/>
                <a:ea typeface="+mn-ea"/>
                <a:cs typeface="+mn-cs"/>
              </a:rPr>
              <a:t> Core</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dnvm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upgrade</a:t>
            </a:r>
            <a:r>
              <a:rPr lang="es-ES" sz="900" kern="1200" dirty="0" smtClean="0">
                <a:solidFill>
                  <a:schemeClr val="tx1"/>
                </a:solidFill>
                <a:effectLst/>
                <a:latin typeface="Segoe UI Light" pitchFamily="34" charset="0"/>
                <a:ea typeface="+mn-ea"/>
                <a:cs typeface="+mn-cs"/>
              </a:rPr>
              <a:t> -r </a:t>
            </a:r>
            <a:r>
              <a:rPr lang="es-ES" sz="900" kern="1200" dirty="0" err="1" smtClean="0">
                <a:solidFill>
                  <a:schemeClr val="tx1"/>
                </a:solidFill>
                <a:effectLst/>
                <a:latin typeface="Segoe UI Light" pitchFamily="34" charset="0"/>
                <a:ea typeface="+mn-ea"/>
                <a:cs typeface="+mn-cs"/>
              </a:rPr>
              <a:t>coreclr</a:t>
            </a:r>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3.- Para </a:t>
            </a:r>
            <a:r>
              <a:rPr lang="es-ES" sz="900" kern="1200" dirty="0" err="1" smtClean="0">
                <a:solidFill>
                  <a:schemeClr val="tx1"/>
                </a:solidFill>
                <a:effectLst/>
                <a:latin typeface="Segoe UI Light" pitchFamily="34" charset="0"/>
                <a:ea typeface="+mn-ea"/>
                <a:cs typeface="+mn-cs"/>
              </a:rPr>
              <a:t>installar</a:t>
            </a:r>
            <a:r>
              <a:rPr lang="es-ES" sz="900" kern="1200" dirty="0" smtClean="0">
                <a:solidFill>
                  <a:schemeClr val="tx1"/>
                </a:solidFill>
                <a:effectLst/>
                <a:latin typeface="Segoe UI Light" pitchFamily="34" charset="0"/>
                <a:ea typeface="+mn-ea"/>
                <a:cs typeface="+mn-cs"/>
              </a:rPr>
              <a:t> DNX para Full Net Framework</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dnvm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upgrade</a:t>
            </a:r>
            <a:r>
              <a:rPr lang="es-ES" sz="900" kern="1200" dirty="0" smtClean="0">
                <a:solidFill>
                  <a:schemeClr val="tx1"/>
                </a:solidFill>
                <a:effectLst/>
                <a:latin typeface="Segoe UI Light" pitchFamily="34" charset="0"/>
                <a:ea typeface="+mn-ea"/>
                <a:cs typeface="+mn-cs"/>
              </a:rPr>
              <a:t> -r </a:t>
            </a:r>
            <a:r>
              <a:rPr lang="es-ES" sz="900" kern="1200" dirty="0" err="1" smtClean="0">
                <a:solidFill>
                  <a:schemeClr val="tx1"/>
                </a:solidFill>
                <a:effectLst/>
                <a:latin typeface="Segoe UI Light" pitchFamily="34" charset="0"/>
                <a:ea typeface="+mn-ea"/>
                <a:cs typeface="+mn-cs"/>
              </a:rPr>
              <a:t>clr</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Linux (Ubuntu):</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1.- sudo </a:t>
            </a:r>
            <a:r>
              <a:rPr lang="es-ES" sz="900" kern="1200" dirty="0" err="1" smtClean="0">
                <a:solidFill>
                  <a:schemeClr val="tx1"/>
                </a:solidFill>
                <a:effectLst/>
                <a:latin typeface="Segoe UI Light" pitchFamily="34" charset="0"/>
                <a:ea typeface="+mn-ea"/>
                <a:cs typeface="+mn-cs"/>
              </a:rPr>
              <a:t>apt-get</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install</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unzip</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curl</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curl</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sSL</a:t>
            </a:r>
            <a:r>
              <a:rPr lang="es-ES" sz="900" kern="1200" dirty="0" smtClean="0">
                <a:solidFill>
                  <a:schemeClr val="tx1"/>
                </a:solidFill>
                <a:effectLst/>
                <a:latin typeface="Segoe UI Light" pitchFamily="34" charset="0"/>
                <a:ea typeface="+mn-ea"/>
                <a:cs typeface="+mn-cs"/>
              </a:rPr>
              <a:t> </a:t>
            </a:r>
            <a:r>
              <a:rPr lang="es-ES" sz="900" u="sng" kern="1200" dirty="0" smtClean="0">
                <a:solidFill>
                  <a:schemeClr val="tx1"/>
                </a:solidFill>
                <a:effectLst/>
                <a:latin typeface="Segoe UI Light" pitchFamily="34" charset="0"/>
                <a:ea typeface="+mn-ea"/>
                <a:cs typeface="+mn-cs"/>
                <a:hlinkClick r:id="rId4"/>
              </a:rPr>
              <a:t>https://raw.githubusercontent.com/aspnet/Home/dev/dnvminstall.sh</a:t>
            </a:r>
            <a:r>
              <a:rPr lang="es-ES" sz="900" kern="1200" dirty="0" smtClean="0">
                <a:solidFill>
                  <a:schemeClr val="tx1"/>
                </a:solidFill>
                <a:effectLst/>
                <a:latin typeface="Segoe UI Light" pitchFamily="34" charset="0"/>
                <a:ea typeface="+mn-ea"/>
                <a:cs typeface="+mn-cs"/>
              </a:rPr>
              <a:t> | DNX_BRANCH=</a:t>
            </a:r>
            <a:r>
              <a:rPr lang="es-ES" sz="900" kern="1200" dirty="0" err="1" smtClean="0">
                <a:solidFill>
                  <a:schemeClr val="tx1"/>
                </a:solidFill>
                <a:effectLst/>
                <a:latin typeface="Segoe UI Light" pitchFamily="34" charset="0"/>
                <a:ea typeface="+mn-ea"/>
                <a:cs typeface="+mn-cs"/>
              </a:rPr>
              <a:t>dev</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sh</a:t>
            </a:r>
            <a:r>
              <a:rPr lang="es-ES" sz="900" kern="1200" dirty="0" smtClean="0">
                <a:solidFill>
                  <a:schemeClr val="tx1"/>
                </a:solidFill>
                <a:effectLst/>
                <a:latin typeface="Segoe UI Light" pitchFamily="34" charset="0"/>
                <a:ea typeface="+mn-ea"/>
                <a:cs typeface="+mn-cs"/>
              </a:rPr>
              <a:t> &amp;&amp; source ~/.dnx/dnvm/dnvm.sh</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2.- Para instalar los pre-requisitorios DNX para </a:t>
            </a:r>
            <a:r>
              <a:rPr lang="es-ES" sz="900" kern="1200" dirty="0" err="1" smtClean="0">
                <a:solidFill>
                  <a:schemeClr val="tx1"/>
                </a:solidFill>
                <a:effectLst/>
                <a:latin typeface="Segoe UI Light" pitchFamily="34" charset="0"/>
                <a:ea typeface="+mn-ea"/>
                <a:cs typeface="+mn-cs"/>
              </a:rPr>
              <a:t>.Net</a:t>
            </a:r>
            <a:r>
              <a:rPr lang="es-ES" sz="900" kern="1200" dirty="0" smtClean="0">
                <a:solidFill>
                  <a:schemeClr val="tx1"/>
                </a:solidFill>
                <a:effectLst/>
                <a:latin typeface="Segoe UI Light" pitchFamily="34" charset="0"/>
                <a:ea typeface="+mn-ea"/>
                <a:cs typeface="+mn-cs"/>
              </a:rPr>
              <a:t> Core</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sudo </a:t>
            </a:r>
            <a:r>
              <a:rPr lang="es-ES" sz="900" kern="1200" dirty="0" err="1" smtClean="0">
                <a:solidFill>
                  <a:schemeClr val="tx1"/>
                </a:solidFill>
                <a:effectLst/>
                <a:latin typeface="Segoe UI Light" pitchFamily="34" charset="0"/>
                <a:ea typeface="+mn-ea"/>
                <a:cs typeface="+mn-cs"/>
              </a:rPr>
              <a:t>apt-get</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install</a:t>
            </a:r>
            <a:r>
              <a:rPr lang="es-ES" sz="900" kern="1200" dirty="0" smtClean="0">
                <a:solidFill>
                  <a:schemeClr val="tx1"/>
                </a:solidFill>
                <a:effectLst/>
                <a:latin typeface="Segoe UI Light" pitchFamily="34" charset="0"/>
                <a:ea typeface="+mn-ea"/>
                <a:cs typeface="+mn-cs"/>
              </a:rPr>
              <a:t> libunwind8 </a:t>
            </a:r>
            <a:r>
              <a:rPr lang="es-ES" sz="900" kern="1200" dirty="0" err="1" smtClean="0">
                <a:solidFill>
                  <a:schemeClr val="tx1"/>
                </a:solidFill>
                <a:effectLst/>
                <a:latin typeface="Segoe UI Light" pitchFamily="34" charset="0"/>
                <a:ea typeface="+mn-ea"/>
                <a:cs typeface="+mn-cs"/>
              </a:rPr>
              <a:t>gettext</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libssl-dev</a:t>
            </a:r>
            <a:r>
              <a:rPr lang="es-ES" sz="900" kern="1200" dirty="0" smtClean="0">
                <a:solidFill>
                  <a:schemeClr val="tx1"/>
                </a:solidFill>
                <a:effectLst/>
                <a:latin typeface="Segoe UI Light" pitchFamily="34" charset="0"/>
                <a:ea typeface="+mn-ea"/>
                <a:cs typeface="+mn-cs"/>
              </a:rPr>
              <a:t> libcurl4-openssl-dev zlib1g </a:t>
            </a:r>
            <a:r>
              <a:rPr lang="es-ES" sz="900" kern="1200" dirty="0" err="1" smtClean="0">
                <a:solidFill>
                  <a:schemeClr val="tx1"/>
                </a:solidFill>
                <a:effectLst/>
                <a:latin typeface="Segoe UI Light" pitchFamily="34" charset="0"/>
                <a:ea typeface="+mn-ea"/>
                <a:cs typeface="+mn-cs"/>
              </a:rPr>
              <a:t>libicu-dev</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uuid-dev</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3.- Para instalar DNX para </a:t>
            </a:r>
            <a:r>
              <a:rPr lang="es-ES" sz="900" kern="1200" dirty="0" err="1" smtClean="0">
                <a:solidFill>
                  <a:schemeClr val="tx1"/>
                </a:solidFill>
                <a:effectLst/>
                <a:latin typeface="Segoe UI Light" pitchFamily="34" charset="0"/>
                <a:ea typeface="+mn-ea"/>
                <a:cs typeface="+mn-cs"/>
              </a:rPr>
              <a:t>.Net</a:t>
            </a:r>
            <a:r>
              <a:rPr lang="es-ES" sz="900" kern="1200" dirty="0" smtClean="0">
                <a:solidFill>
                  <a:schemeClr val="tx1"/>
                </a:solidFill>
                <a:effectLst/>
                <a:latin typeface="Segoe UI Light" pitchFamily="34" charset="0"/>
                <a:ea typeface="+mn-ea"/>
                <a:cs typeface="+mn-cs"/>
              </a:rPr>
              <a:t> Core </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dnvm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upgrade</a:t>
            </a:r>
            <a:r>
              <a:rPr lang="es-ES" sz="900" kern="1200" dirty="0" smtClean="0">
                <a:solidFill>
                  <a:schemeClr val="tx1"/>
                </a:solidFill>
                <a:effectLst/>
                <a:latin typeface="Segoe UI Light" pitchFamily="34" charset="0"/>
                <a:ea typeface="+mn-ea"/>
                <a:cs typeface="+mn-cs"/>
              </a:rPr>
              <a:t> -r </a:t>
            </a:r>
            <a:r>
              <a:rPr lang="es-ES" sz="900" kern="1200" dirty="0" err="1" smtClean="0">
                <a:solidFill>
                  <a:schemeClr val="tx1"/>
                </a:solidFill>
                <a:effectLst/>
                <a:latin typeface="Segoe UI Light" pitchFamily="34" charset="0"/>
                <a:ea typeface="+mn-ea"/>
                <a:cs typeface="+mn-cs"/>
              </a:rPr>
              <a:t>coreclr</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Mac</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1.- </a:t>
            </a:r>
            <a:r>
              <a:rPr lang="es-ES" sz="900" kern="1200" dirty="0" err="1" smtClean="0">
                <a:solidFill>
                  <a:schemeClr val="tx1"/>
                </a:solidFill>
                <a:effectLst/>
                <a:latin typeface="Segoe UI Light" pitchFamily="34" charset="0"/>
                <a:ea typeface="+mn-ea"/>
                <a:cs typeface="+mn-cs"/>
              </a:rPr>
              <a:t>curl</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sSL</a:t>
            </a:r>
            <a:r>
              <a:rPr lang="es-ES" sz="900" kern="1200" dirty="0" smtClean="0">
                <a:solidFill>
                  <a:schemeClr val="tx1"/>
                </a:solidFill>
                <a:effectLst/>
                <a:latin typeface="Segoe UI Light" pitchFamily="34" charset="0"/>
                <a:ea typeface="+mn-ea"/>
                <a:cs typeface="+mn-cs"/>
              </a:rPr>
              <a:t> </a:t>
            </a:r>
            <a:r>
              <a:rPr lang="es-ES" sz="900" u="sng" kern="1200" dirty="0" smtClean="0">
                <a:solidFill>
                  <a:schemeClr val="tx1"/>
                </a:solidFill>
                <a:effectLst/>
                <a:latin typeface="Segoe UI Light" pitchFamily="34" charset="0"/>
                <a:ea typeface="+mn-ea"/>
                <a:cs typeface="+mn-cs"/>
                <a:hlinkClick r:id="rId4"/>
              </a:rPr>
              <a:t>https://raw.githubusercontent.com/aspnet/Home/dev/dnvminstall.sh</a:t>
            </a:r>
            <a:r>
              <a:rPr lang="es-ES" sz="900" kern="1200" dirty="0" smtClean="0">
                <a:solidFill>
                  <a:schemeClr val="tx1"/>
                </a:solidFill>
                <a:effectLst/>
                <a:latin typeface="Segoe UI Light" pitchFamily="34" charset="0"/>
                <a:ea typeface="+mn-ea"/>
                <a:cs typeface="+mn-cs"/>
              </a:rPr>
              <a:t> | DNX_BRANCH=</a:t>
            </a:r>
            <a:r>
              <a:rPr lang="es-ES" sz="900" kern="1200" dirty="0" err="1" smtClean="0">
                <a:solidFill>
                  <a:schemeClr val="tx1"/>
                </a:solidFill>
                <a:effectLst/>
                <a:latin typeface="Segoe UI Light" pitchFamily="34" charset="0"/>
                <a:ea typeface="+mn-ea"/>
                <a:cs typeface="+mn-cs"/>
              </a:rPr>
              <a:t>dev</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sh</a:t>
            </a:r>
            <a:r>
              <a:rPr lang="es-ES" sz="900" kern="1200" dirty="0" smtClean="0">
                <a:solidFill>
                  <a:schemeClr val="tx1"/>
                </a:solidFill>
                <a:effectLst/>
                <a:latin typeface="Segoe UI Light" pitchFamily="34" charset="0"/>
                <a:ea typeface="+mn-ea"/>
                <a:cs typeface="+mn-cs"/>
              </a:rPr>
              <a:t> &amp;&amp; source ~/.dnx/dnvm/dnvm.sh</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2.- DNX para Net Core</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dnvm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upgrade</a:t>
            </a:r>
            <a:r>
              <a:rPr lang="es-ES" sz="900" kern="1200" dirty="0" smtClean="0">
                <a:solidFill>
                  <a:schemeClr val="tx1"/>
                </a:solidFill>
                <a:effectLst/>
                <a:latin typeface="Segoe UI Light" pitchFamily="34" charset="0"/>
                <a:ea typeface="+mn-ea"/>
                <a:cs typeface="+mn-cs"/>
              </a:rPr>
              <a:t> -r </a:t>
            </a:r>
            <a:r>
              <a:rPr lang="es-ES" sz="900" kern="1200" dirty="0" err="1" smtClean="0">
                <a:solidFill>
                  <a:schemeClr val="tx1"/>
                </a:solidFill>
                <a:effectLst/>
                <a:latin typeface="Segoe UI Light" pitchFamily="34" charset="0"/>
                <a:ea typeface="+mn-ea"/>
                <a:cs typeface="+mn-cs"/>
              </a:rPr>
              <a:t>coreclr</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3.- Para instalar </a:t>
            </a:r>
            <a:r>
              <a:rPr lang="es-ES" sz="900" kern="1200" dirty="0" err="1" smtClean="0">
                <a:solidFill>
                  <a:schemeClr val="tx1"/>
                </a:solidFill>
                <a:effectLst/>
                <a:latin typeface="Segoe UI Light" pitchFamily="34" charset="0"/>
                <a:ea typeface="+mn-ea"/>
                <a:cs typeface="+mn-cs"/>
              </a:rPr>
              <a:t>Yoanmner</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Windows</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npm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install</a:t>
            </a:r>
            <a:r>
              <a:rPr lang="es-ES" sz="900" kern="1200" dirty="0" smtClean="0">
                <a:solidFill>
                  <a:schemeClr val="tx1"/>
                </a:solidFill>
                <a:effectLst/>
                <a:latin typeface="Segoe UI Light" pitchFamily="34" charset="0"/>
                <a:ea typeface="+mn-ea"/>
                <a:cs typeface="+mn-cs"/>
              </a:rPr>
              <a:t> -g yo </a:t>
            </a:r>
            <a:r>
              <a:rPr lang="es-ES" sz="900" kern="1200" dirty="0" err="1" smtClean="0">
                <a:solidFill>
                  <a:schemeClr val="tx1"/>
                </a:solidFill>
                <a:effectLst/>
                <a:latin typeface="Segoe UI Light" pitchFamily="34" charset="0"/>
                <a:ea typeface="+mn-ea"/>
                <a:cs typeface="+mn-cs"/>
              </a:rPr>
              <a:t>grunt</a:t>
            </a:r>
            <a:r>
              <a:rPr lang="es-ES" sz="900" kern="1200" dirty="0" smtClean="0">
                <a:solidFill>
                  <a:schemeClr val="tx1"/>
                </a:solidFill>
                <a:effectLst/>
                <a:latin typeface="Segoe UI Light" pitchFamily="34" charset="0"/>
                <a:ea typeface="+mn-ea"/>
                <a:cs typeface="+mn-cs"/>
              </a:rPr>
              <a:t>-cli </a:t>
            </a:r>
            <a:r>
              <a:rPr lang="es-ES" sz="900" kern="1200" dirty="0" err="1" smtClean="0">
                <a:solidFill>
                  <a:schemeClr val="tx1"/>
                </a:solidFill>
                <a:effectLst/>
                <a:latin typeface="Segoe UI Light" pitchFamily="34" charset="0"/>
                <a:ea typeface="+mn-ea"/>
                <a:cs typeface="+mn-cs"/>
              </a:rPr>
              <a:t>generator-aspnet</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bower</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Linux y Mac</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npm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install</a:t>
            </a:r>
            <a:r>
              <a:rPr lang="es-ES" sz="900" kern="1200" dirty="0" smtClean="0">
                <a:solidFill>
                  <a:schemeClr val="tx1"/>
                </a:solidFill>
                <a:effectLst/>
                <a:latin typeface="Segoe UI Light" pitchFamily="34" charset="0"/>
                <a:ea typeface="+mn-ea"/>
                <a:cs typeface="+mn-cs"/>
              </a:rPr>
              <a:t> -g yo </a:t>
            </a:r>
            <a:r>
              <a:rPr lang="es-ES" sz="900" kern="1200" dirty="0" err="1" smtClean="0">
                <a:solidFill>
                  <a:schemeClr val="tx1"/>
                </a:solidFill>
                <a:effectLst/>
                <a:latin typeface="Segoe UI Light" pitchFamily="34" charset="0"/>
                <a:ea typeface="+mn-ea"/>
                <a:cs typeface="+mn-cs"/>
              </a:rPr>
              <a:t>bower</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grunt</a:t>
            </a:r>
            <a:r>
              <a:rPr lang="es-ES" sz="900" kern="1200" dirty="0" smtClean="0">
                <a:solidFill>
                  <a:schemeClr val="tx1"/>
                </a:solidFill>
                <a:effectLst/>
                <a:latin typeface="Segoe UI Light" pitchFamily="34" charset="0"/>
                <a:ea typeface="+mn-ea"/>
                <a:cs typeface="+mn-cs"/>
              </a:rPr>
              <a:t>-cli </a:t>
            </a:r>
            <a:r>
              <a:rPr lang="es-ES" sz="900" kern="1200" dirty="0" err="1" smtClean="0">
                <a:solidFill>
                  <a:schemeClr val="tx1"/>
                </a:solidFill>
                <a:effectLst/>
                <a:latin typeface="Segoe UI Light" pitchFamily="34" charset="0"/>
                <a:ea typeface="+mn-ea"/>
                <a:cs typeface="+mn-cs"/>
              </a:rPr>
              <a:t>gulp</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npm</a:t>
            </a:r>
            <a:r>
              <a:rPr lang="es-ES" sz="900" kern="1200" dirty="0" smtClean="0">
                <a:solidFill>
                  <a:schemeClr val="tx1"/>
                </a:solidFill>
                <a:effectLst/>
                <a:latin typeface="Segoe UI Light" pitchFamily="34" charset="0"/>
                <a:ea typeface="+mn-ea"/>
                <a:cs typeface="+mn-cs"/>
              </a:rPr>
              <a:t> </a:t>
            </a:r>
            <a:r>
              <a:rPr lang="es-ES" sz="900" kern="1200" dirty="0" err="1" smtClean="0">
                <a:solidFill>
                  <a:schemeClr val="tx1"/>
                </a:solidFill>
                <a:effectLst/>
                <a:latin typeface="Segoe UI Light" pitchFamily="34" charset="0"/>
                <a:ea typeface="+mn-ea"/>
                <a:cs typeface="+mn-cs"/>
              </a:rPr>
              <a:t>install</a:t>
            </a:r>
            <a:r>
              <a:rPr lang="es-ES" sz="900" kern="1200" dirty="0" smtClean="0">
                <a:solidFill>
                  <a:schemeClr val="tx1"/>
                </a:solidFill>
                <a:effectLst/>
                <a:latin typeface="Segoe UI Light" pitchFamily="34" charset="0"/>
                <a:ea typeface="+mn-ea"/>
                <a:cs typeface="+mn-cs"/>
              </a:rPr>
              <a:t> -g </a:t>
            </a:r>
            <a:r>
              <a:rPr lang="es-ES" sz="900" kern="1200" dirty="0" err="1" smtClean="0">
                <a:solidFill>
                  <a:schemeClr val="tx1"/>
                </a:solidFill>
                <a:effectLst/>
                <a:latin typeface="Segoe UI Light" pitchFamily="34" charset="0"/>
                <a:ea typeface="+mn-ea"/>
                <a:cs typeface="+mn-cs"/>
              </a:rPr>
              <a:t>generator-aspnet</a:t>
            </a:r>
            <a:endParaRPr lang="es-ES" sz="900" kern="1200" dirty="0" smtClean="0">
              <a:solidFill>
                <a:schemeClr val="tx1"/>
              </a:solidFill>
              <a:effectLst/>
              <a:latin typeface="Segoe UI Light" pitchFamily="34" charset="0"/>
              <a:ea typeface="+mn-ea"/>
              <a:cs typeface="+mn-cs"/>
            </a:endParaRP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4.- Ejecutar el comando </a:t>
            </a:r>
          </a:p>
          <a:p>
            <a:r>
              <a:rPr lang="es-ES" sz="900" kern="1200" dirty="0" smtClean="0">
                <a:solidFill>
                  <a:schemeClr val="tx1"/>
                </a:solidFill>
                <a:effectLst/>
                <a:latin typeface="Segoe UI Light" pitchFamily="34" charset="0"/>
                <a:ea typeface="+mn-ea"/>
                <a:cs typeface="+mn-cs"/>
              </a:rPr>
              <a:t> </a:t>
            </a:r>
          </a:p>
          <a:p>
            <a:r>
              <a:rPr lang="es-ES" sz="900" kern="1200" dirty="0" smtClean="0">
                <a:solidFill>
                  <a:schemeClr val="tx1"/>
                </a:solidFill>
                <a:effectLst/>
                <a:latin typeface="Segoe UI Light" pitchFamily="34" charset="0"/>
                <a:ea typeface="+mn-ea"/>
                <a:cs typeface="+mn-cs"/>
              </a:rPr>
              <a:t>    yo </a:t>
            </a:r>
            <a:r>
              <a:rPr lang="es-ES" sz="900" kern="1200" dirty="0" err="1" smtClean="0">
                <a:solidFill>
                  <a:schemeClr val="tx1"/>
                </a:solidFill>
                <a:effectLst/>
                <a:latin typeface="Segoe UI Light" pitchFamily="34" charset="0"/>
                <a:ea typeface="+mn-ea"/>
                <a:cs typeface="+mn-cs"/>
              </a:rPr>
              <a:t>aspnet</a:t>
            </a:r>
            <a:endParaRPr lang="es-ES" sz="900" kern="1200" dirty="0" smtClean="0">
              <a:solidFill>
                <a:schemeClr val="tx1"/>
              </a:solidFill>
              <a:effectLst/>
              <a:latin typeface="Segoe UI Light" pitchFamily="34" charset="0"/>
              <a:ea typeface="+mn-ea"/>
              <a:cs typeface="+mn-cs"/>
            </a:endParaRPr>
          </a:p>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56542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9591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Declarativo</a:t>
            </a:r>
            <a:r>
              <a:rPr lang="es-ES" baseline="0" dirty="0" smtClean="0"/>
              <a:t> entiéndase cómo un conjunto de directivas que extienden el HTML cómo </a:t>
            </a:r>
            <a:r>
              <a:rPr lang="es-ES" baseline="0" dirty="0" err="1" smtClean="0"/>
              <a:t>ng-bind</a:t>
            </a:r>
            <a:r>
              <a:rPr lang="es-ES" baseline="0" dirty="0" smtClean="0"/>
              <a:t>, </a:t>
            </a:r>
            <a:r>
              <a:rPr lang="es-ES" baseline="0" dirty="0" err="1" smtClean="0"/>
              <a:t>ng-click</a:t>
            </a:r>
            <a:r>
              <a:rPr lang="es-ES" baseline="0" dirty="0" smtClean="0"/>
              <a:t>, </a:t>
            </a:r>
            <a:r>
              <a:rPr lang="es-ES" baseline="0" dirty="0" err="1" smtClean="0"/>
              <a:t>ng</a:t>
            </a:r>
            <a:r>
              <a:rPr lang="es-ES" baseline="0" dirty="0" smtClean="0"/>
              <a:t>-show….</a:t>
            </a:r>
          </a:p>
          <a:p>
            <a:endParaRPr lang="es-ES" baseline="0" dirty="0" smtClean="0"/>
          </a:p>
          <a:p>
            <a:r>
              <a:rPr lang="es-ES" baseline="0" dirty="0" smtClean="0"/>
              <a:t>Imperativo es desarrollar comúnmente, sintácticamente vamos… pero desde JS</a:t>
            </a:r>
          </a:p>
          <a:p>
            <a:r>
              <a:rPr lang="en-US" dirty="0" smtClean="0"/>
              <a:t>$('#your-name').bind('input', function() {</a:t>
            </a:r>
          </a:p>
          <a:p>
            <a:r>
              <a:rPr lang="en-US" dirty="0" smtClean="0"/>
              <a:t>  </a:t>
            </a:r>
            <a:r>
              <a:rPr lang="en-US" dirty="0" err="1" smtClean="0"/>
              <a:t>var</a:t>
            </a:r>
            <a:r>
              <a:rPr lang="en-US" dirty="0" smtClean="0"/>
              <a:t> name = $(this).</a:t>
            </a:r>
            <a:r>
              <a:rPr lang="en-US" dirty="0" err="1" smtClean="0"/>
              <a:t>val</a:t>
            </a:r>
            <a:r>
              <a:rPr lang="en-US" dirty="0" smtClean="0"/>
              <a:t>();</a:t>
            </a:r>
          </a:p>
          <a:p>
            <a:r>
              <a:rPr lang="en-US" baseline="0" dirty="0" smtClean="0"/>
              <a:t>  </a:t>
            </a:r>
            <a:r>
              <a:rPr lang="en-US" dirty="0" smtClean="0"/>
              <a:t>$('#output').html("Hello " + name);</a:t>
            </a:r>
          </a:p>
          <a:p>
            <a:r>
              <a:rPr lang="en-US" dirty="0" smtClean="0"/>
              <a:t>});</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09114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5588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900" b="0" i="0" kern="1200" dirty="0" smtClean="0">
                <a:solidFill>
                  <a:schemeClr val="tx1"/>
                </a:solidFill>
                <a:effectLst/>
                <a:latin typeface="Segoe UI Light" pitchFamily="34" charset="0"/>
                <a:ea typeface="+mn-ea"/>
                <a:cs typeface="+mn-cs"/>
              </a:rPr>
              <a:t>En una página tradicional, cada vez que se hace una navegación del cliente al servidor este </a:t>
            </a:r>
            <a:r>
              <a:rPr lang="es-ES" sz="900" b="0" i="0" kern="1200" dirty="0" err="1" smtClean="0">
                <a:solidFill>
                  <a:schemeClr val="tx1"/>
                </a:solidFill>
                <a:effectLst/>
                <a:latin typeface="Segoe UI Light" pitchFamily="34" charset="0"/>
                <a:ea typeface="+mn-ea"/>
                <a:cs typeface="+mn-cs"/>
              </a:rPr>
              <a:t>renderiza</a:t>
            </a:r>
            <a:r>
              <a:rPr lang="es-ES" sz="900" b="0" i="0" kern="1200" dirty="0" smtClean="0">
                <a:solidFill>
                  <a:schemeClr val="tx1"/>
                </a:solidFill>
                <a:effectLst/>
                <a:latin typeface="Segoe UI Light" pitchFamily="34" charset="0"/>
                <a:ea typeface="+mn-ea"/>
                <a:cs typeface="+mn-cs"/>
              </a:rPr>
              <a:t> una nueva página de HTML. Esto, ejecuta un refresco de la página en el navegador del cliente.</a:t>
            </a:r>
          </a:p>
          <a:p>
            <a:pPr fontAlgn="base"/>
            <a:endParaRPr lang="es-ES" sz="900" b="0" i="0" kern="1200" dirty="0" smtClean="0">
              <a:solidFill>
                <a:schemeClr val="tx1"/>
              </a:solidFill>
              <a:effectLst/>
              <a:latin typeface="Segoe UI Light" pitchFamily="34" charset="0"/>
              <a:ea typeface="+mn-ea"/>
              <a:cs typeface="+mn-cs"/>
            </a:endParaRPr>
          </a:p>
          <a:p>
            <a:pPr fontAlgn="base"/>
            <a:r>
              <a:rPr lang="es-ES" sz="900" b="0" i="0" kern="1200" dirty="0" smtClean="0">
                <a:solidFill>
                  <a:schemeClr val="tx1"/>
                </a:solidFill>
                <a:effectLst/>
                <a:latin typeface="Segoe UI Light" pitchFamily="34" charset="0"/>
                <a:ea typeface="+mn-ea"/>
                <a:cs typeface="+mn-cs"/>
              </a:rPr>
              <a:t>En una página SPA, después de que la página sea cargada por primera vez, todas las interacciones con el servidor suceden a través de llamadas AJAX. Este devuelve datos, no </a:t>
            </a:r>
            <a:r>
              <a:rPr lang="es-ES" sz="900" b="0" i="0" kern="1200" dirty="0" err="1" smtClean="0">
                <a:solidFill>
                  <a:schemeClr val="tx1"/>
                </a:solidFill>
                <a:effectLst/>
                <a:latin typeface="Segoe UI Light" pitchFamily="34" charset="0"/>
                <a:ea typeface="+mn-ea"/>
                <a:cs typeface="+mn-cs"/>
              </a:rPr>
              <a:t>tags</a:t>
            </a:r>
            <a:r>
              <a:rPr lang="es-ES" sz="900" b="0" i="0" kern="1200" dirty="0" smtClean="0">
                <a:solidFill>
                  <a:schemeClr val="tx1"/>
                </a:solidFill>
                <a:effectLst/>
                <a:latin typeface="Segoe UI Light" pitchFamily="34" charset="0"/>
                <a:ea typeface="+mn-ea"/>
                <a:cs typeface="+mn-cs"/>
              </a:rPr>
              <a:t> en HTML, normalmente en un formato JSON. La aplicación web usa los datos devueltos en JSON para actualizar la página de forma dinámica, sin tener que recargar la página completa.</a:t>
            </a:r>
          </a:p>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47840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4867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1955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1rª Servicios REST que consumiremos</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03782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9090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29727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9880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1rª Servicios REST que consumiremos</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9:56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37868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5730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2062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 sz="900" b="0" i="0" kern="1200" dirty="0" smtClean="0">
                <a:solidFill>
                  <a:schemeClr val="tx1"/>
                </a:solidFill>
                <a:effectLst/>
                <a:latin typeface="Segoe UI Light" pitchFamily="34" charset="0"/>
                <a:ea typeface="+mn-ea"/>
                <a:cs typeface="+mn-cs"/>
              </a:rPr>
              <a:t>2ª</a:t>
            </a:r>
            <a:r>
              <a:rPr lang="es-ES" sz="900" b="0" i="0" kern="1200" baseline="0" dirty="0" smtClean="0">
                <a:solidFill>
                  <a:schemeClr val="tx1"/>
                </a:solidFill>
                <a:effectLst/>
                <a:latin typeface="Segoe UI Light" pitchFamily="34" charset="0"/>
                <a:ea typeface="+mn-ea"/>
                <a:cs typeface="+mn-cs"/>
              </a:rPr>
              <a:t> línea </a:t>
            </a:r>
            <a:r>
              <a:rPr lang="es-ES" sz="900" b="0" i="0" kern="1200" dirty="0" smtClean="0">
                <a:solidFill>
                  <a:schemeClr val="tx1"/>
                </a:solidFill>
                <a:effectLst/>
                <a:latin typeface="Segoe UI Light" pitchFamily="34" charset="0"/>
                <a:ea typeface="+mn-ea"/>
                <a:cs typeface="+mn-cs"/>
              </a:rPr>
              <a:t>Los </a:t>
            </a:r>
            <a:r>
              <a:rPr lang="es-ES" sz="900" b="0" i="0" kern="1200" dirty="0" err="1" smtClean="0">
                <a:solidFill>
                  <a:schemeClr val="tx1"/>
                </a:solidFill>
                <a:effectLst/>
                <a:latin typeface="Segoe UI Light" pitchFamily="34" charset="0"/>
                <a:ea typeface="+mn-ea"/>
                <a:cs typeface="+mn-cs"/>
              </a:rPr>
              <a:t>framewroks</a:t>
            </a:r>
            <a:r>
              <a:rPr lang="es-ES" sz="900" b="0" i="0" kern="1200" dirty="0" smtClean="0">
                <a:solidFill>
                  <a:schemeClr val="tx1"/>
                </a:solidFill>
                <a:effectLst/>
                <a:latin typeface="Segoe UI Light" pitchFamily="34" charset="0"/>
                <a:ea typeface="+mn-ea"/>
                <a:cs typeface="+mn-cs"/>
              </a:rPr>
              <a:t> son</a:t>
            </a:r>
            <a:r>
              <a:rPr lang="es-ES" sz="900" b="0" i="0" kern="1200" baseline="0" dirty="0" smtClean="0">
                <a:solidFill>
                  <a:schemeClr val="tx1"/>
                </a:solidFill>
                <a:effectLst/>
                <a:latin typeface="Segoe UI Light" pitchFamily="34" charset="0"/>
                <a:ea typeface="+mn-ea"/>
                <a:cs typeface="+mn-cs"/>
              </a:rPr>
              <a:t> volátiles</a:t>
            </a:r>
            <a:endParaRPr lang="es-ES" sz="900" b="0" i="0" kern="1200" dirty="0" smtClean="0">
              <a:solidFill>
                <a:schemeClr val="tx1"/>
              </a:solidFill>
              <a:effectLst/>
              <a:latin typeface="Segoe UI Light" pitchFamily="34" charset="0"/>
              <a:ea typeface="+mn-ea"/>
              <a:cs typeface="+mn-cs"/>
            </a:endParaRPr>
          </a:p>
          <a:p>
            <a:pPr marL="0" marR="0" lvl="2" indent="0" algn="l" defTabSz="932742" rtl="0" eaLnBrk="1" fontAlgn="auto" latinLnBrk="0" hangingPunct="1">
              <a:lnSpc>
                <a:spcPct val="90000"/>
              </a:lnSpc>
              <a:spcBef>
                <a:spcPts val="0"/>
              </a:spcBef>
              <a:spcAft>
                <a:spcPts val="340"/>
              </a:spcAft>
              <a:buClrTx/>
              <a:buSzTx/>
              <a:buFontTx/>
              <a:buNone/>
              <a:tabLst/>
              <a:defRPr/>
            </a:pPr>
            <a:r>
              <a:rPr lang="es-ES" dirty="0" smtClean="0"/>
              <a:t>3ª línea</a:t>
            </a:r>
            <a:r>
              <a:rPr lang="es-ES" baseline="0" dirty="0" smtClean="0"/>
              <a:t> </a:t>
            </a:r>
            <a:r>
              <a:rPr lang="es-ES" dirty="0" smtClean="0"/>
              <a:t>Hay que cambiar la mentalidad y pensar en el browser</a:t>
            </a:r>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6729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406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Pensamos en una web global, en una web escalable,</a:t>
            </a:r>
            <a:r>
              <a:rPr lang="es-ES" baseline="0" dirty="0" smtClean="0"/>
              <a:t> en una web que este en la nube y sea ágil, rápida y también que se sustente con pocos recursos. Aprovecharemos al máximo el </a:t>
            </a:r>
            <a:r>
              <a:rPr lang="es-ES" baseline="0" dirty="0" err="1" smtClean="0"/>
              <a:t>front</a:t>
            </a:r>
            <a:r>
              <a:rPr lang="es-ES" baseline="0" dirty="0" smtClean="0"/>
              <a:t> </a:t>
            </a:r>
            <a:r>
              <a:rPr lang="es-ES" baseline="0" dirty="0" err="1" smtClean="0"/>
              <a:t>end</a:t>
            </a:r>
            <a:r>
              <a:rPr lang="es-ES" baseline="0" dirty="0" smtClean="0"/>
              <a:t>, es decir, el browser</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7530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De hecho es </a:t>
            </a:r>
            <a:r>
              <a:rPr lang="es-ES" baseline="0" dirty="0" err="1" smtClean="0"/>
              <a:t>Roslyn</a:t>
            </a:r>
            <a:r>
              <a:rPr lang="es-ES" baseline="0" dirty="0" smtClean="0"/>
              <a:t> quien nos capacita para poder hacer esto. Obtiene el código y lo compila to IL.</a:t>
            </a:r>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7878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 un SDK y</a:t>
            </a:r>
            <a:r>
              <a:rPr lang="es-ES" baseline="0" dirty="0" smtClean="0"/>
              <a:t> un entorno de </a:t>
            </a:r>
            <a:r>
              <a:rPr lang="es-ES" baseline="0" dirty="0" err="1" smtClean="0"/>
              <a:t>ejcucción</a:t>
            </a:r>
            <a:r>
              <a:rPr lang="es-ES" baseline="0" dirty="0" smtClean="0"/>
              <a:t>. Es todo lo que necesitamos para compilar y hacer correr aplicaciones .NET para Windows, Mac y Linux.</a:t>
            </a:r>
          </a:p>
          <a:p>
            <a:endParaRPr lang="es-ES" baseline="0" dirty="0" smtClean="0"/>
          </a:p>
          <a:p>
            <a:r>
              <a:rPr lang="es-ES" baseline="0" dirty="0" smtClean="0"/>
              <a:t>Realizado en .NET Core.</a:t>
            </a:r>
          </a:p>
          <a:p>
            <a:endParaRPr lang="es-ES" baseline="0" dirty="0" smtClean="0"/>
          </a:p>
          <a:p>
            <a:r>
              <a:rPr lang="es-ES" baseline="0" dirty="0" smtClean="0"/>
              <a:t>Ecosistema basado en paquetes, </a:t>
            </a:r>
            <a:r>
              <a:rPr lang="es-ES" baseline="0" dirty="0" err="1" smtClean="0"/>
              <a:t>Nuget</a:t>
            </a:r>
            <a:r>
              <a:rPr lang="es-ES" baseline="0" dirty="0" smtClean="0"/>
              <a:t> packages.</a:t>
            </a:r>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19730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dirty="0" smtClean="0"/>
              <a:t>3rª</a:t>
            </a:r>
            <a:r>
              <a:rPr lang="es-ES" baseline="0" dirty="0" smtClean="0"/>
              <a:t> Línea remarcar Open Source con contribuciones</a:t>
            </a:r>
            <a:endParaRPr lang="es-ES" dirty="0" smtClean="0"/>
          </a:p>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2/17/2016 8:37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99635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335152"/>
            <a:ext cx="12434887"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Code</a:t>
            </a:r>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Code</a:t>
            </a:r>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85"/>
            <a:ext cx="11885682"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3147130"/>
            <a:ext cx="329142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13"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91" y="2125663"/>
            <a:ext cx="10057115"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44"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08"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44"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08"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44"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04"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a:t>Edit Master text styles</a:t>
            </a:r>
          </a:p>
          <a:p>
            <a:pPr marL="0" lvl="1" indent="0" algn="l" defTabSz="914144" rtl="0" eaLnBrk="1" latinLnBrk="0" hangingPunct="1">
              <a:spcBef>
                <a:spcPct val="20000"/>
              </a:spcBef>
              <a:spcAft>
                <a:spcPts val="816"/>
              </a:spcAft>
              <a:buFont typeface="Arial" pitchFamily="34" charset="0"/>
              <a:buNone/>
            </a:pPr>
            <a:r>
              <a:rPr lang="en-US"/>
              <a:t>Second level</a:t>
            </a:r>
          </a:p>
          <a:p>
            <a:pPr marL="0" lvl="2" indent="0" algn="l" defTabSz="9141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6"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7771" y="2301051"/>
            <a:ext cx="23464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74605" y="1212852"/>
            <a:ext cx="11888046" cy="1702646"/>
          </a:xfrm>
        </p:spPr>
        <p:txBody>
          <a:bodyPr/>
          <a:lstStyle>
            <a:lvl1pPr marL="0" indent="0">
              <a:buNone/>
              <a:defRPr>
                <a:solidFill>
                  <a:srgbClr val="5C2D91"/>
                </a:solidFill>
              </a:defRPr>
            </a:lvl1pPr>
            <a:lvl2pPr marL="21403" indent="0">
              <a:buNone/>
              <a:defRPr sz="1499"/>
            </a:lvl2pPr>
            <a:lvl3pPr marL="167653" indent="0">
              <a:buNone/>
              <a:defRPr sz="1499"/>
            </a:lvl3pPr>
            <a:lvl4pPr marL="356709" indent="0">
              <a:buNone/>
              <a:defRPr sz="1348"/>
            </a:lvl4pPr>
            <a:lvl5pPr marL="554088" indent="0">
              <a:buNone/>
              <a:defRPr sz="134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546723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2998939879"/>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xmlns="" val="714248959"/>
                    </a:ext>
                  </a:extLst>
                </a:gridCol>
                <a:gridCol w="1371425">
                  <a:extLst>
                    <a:ext uri="{9D8B030D-6E8A-4147-A177-3AD203B41FA5}">
                      <a16:colId xmlns:a16="http://schemas.microsoft.com/office/drawing/2014/main" xmlns="" val="636315437"/>
                    </a:ext>
                  </a:extLst>
                </a:gridCol>
                <a:gridCol w="1371425">
                  <a:extLst>
                    <a:ext uri="{9D8B030D-6E8A-4147-A177-3AD203B41FA5}">
                      <a16:colId xmlns:a16="http://schemas.microsoft.com/office/drawing/2014/main" xmlns="" val="3456172025"/>
                    </a:ext>
                  </a:extLst>
                </a:gridCol>
                <a:gridCol w="1371425">
                  <a:extLst>
                    <a:ext uri="{9D8B030D-6E8A-4147-A177-3AD203B41FA5}">
                      <a16:colId xmlns:a16="http://schemas.microsoft.com/office/drawing/2014/main" xmlns="" val="218280144"/>
                    </a:ext>
                  </a:extLst>
                </a:gridCol>
                <a:gridCol w="1371425">
                  <a:extLst>
                    <a:ext uri="{9D8B030D-6E8A-4147-A177-3AD203B41FA5}">
                      <a16:colId xmlns:a16="http://schemas.microsoft.com/office/drawing/2014/main" xmlns="" val="4156970815"/>
                    </a:ext>
                  </a:extLst>
                </a:gridCol>
                <a:gridCol w="1371425">
                  <a:extLst>
                    <a:ext uri="{9D8B030D-6E8A-4147-A177-3AD203B41FA5}">
                      <a16:colId xmlns:a16="http://schemas.microsoft.com/office/drawing/2014/main" xmlns="" val="340238102"/>
                    </a:ext>
                  </a:extLst>
                </a:gridCol>
                <a:gridCol w="1371425">
                  <a:extLst>
                    <a:ext uri="{9D8B030D-6E8A-4147-A177-3AD203B41FA5}">
                      <a16:colId xmlns:a16="http://schemas.microsoft.com/office/drawing/2014/main" xmlns="" val="1588856562"/>
                    </a:ext>
                  </a:extLst>
                </a:gridCol>
                <a:gridCol w="1371425">
                  <a:extLst>
                    <a:ext uri="{9D8B030D-6E8A-4147-A177-3AD203B41FA5}">
                      <a16:colId xmlns:a16="http://schemas.microsoft.com/office/drawing/2014/main" xmlns=""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Lst>
  <p:transition>
    <p:fade/>
  </p:transition>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mailto:Josemaria.cousino@birchmangroup.com" TargetMode="External"/><Relationship Id="rId2" Type="http://schemas.openxmlformats.org/officeDocument/2006/relationships/hyperlink" Target="mailto:fjaumot@clibb.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4.xml"/><Relationship Id="rId16"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jp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asp.net/"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yeoman.io/" TargetMode="External"/><Relationship Id="rId5" Type="http://schemas.openxmlformats.org/officeDocument/2006/relationships/hyperlink" Target="http://code.visualstudio.com/" TargetMode="External"/><Relationship Id="rId4" Type="http://schemas.openxmlformats.org/officeDocument/2006/relationships/hyperlink" Target="http://docs.asp.net/"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hyperlink" Target="mailto:Josemaria.cousino@birchmangroup.com" TargetMode="External"/><Relationship Id="rId4" Type="http://schemas.openxmlformats.org/officeDocument/2006/relationships/hyperlink" Target="mailto:fjaumot@clibb.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ASP.NET Core 1.0 y la web moderna</a:t>
            </a:r>
            <a:endParaRPr lang="es-ES" dirty="0"/>
          </a:p>
        </p:txBody>
      </p:sp>
    </p:spTree>
    <p:extLst>
      <p:ext uri="{BB962C8B-B14F-4D97-AF65-F5344CB8AC3E}">
        <p14:creationId xmlns:p14="http://schemas.microsoft.com/office/powerpoint/2010/main" val="1148469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17794" y="2867607"/>
            <a:ext cx="2054225" cy="1135612"/>
          </a:xfrm>
          <a:prstGeom prst="rect">
            <a:avLst/>
          </a:prstGeom>
          <a:noFill/>
        </p:spPr>
        <p:txBody>
          <a:bodyPr wrap="square" lIns="137141" tIns="109713" rIns="137141" bIns="109713" rtlCol="0">
            <a:spAutoFit/>
          </a:bodyPr>
          <a:lstStyle/>
          <a:p>
            <a:pPr defTabSz="699043">
              <a:lnSpc>
                <a:spcPct val="90000"/>
              </a:lnSpc>
              <a:spcAft>
                <a:spcPts val="449"/>
              </a:spcAft>
            </a:pPr>
            <a:r>
              <a:rPr lang="en-US" sz="6599" spc="-112" dirty="0">
                <a:solidFill>
                  <a:srgbClr val="3C3C3C">
                    <a:lumMod val="75000"/>
                  </a:srgbClr>
                </a:solidFill>
                <a:latin typeface="Segoe UI Light" panose="020B0502040204020203" pitchFamily="34" charset="0"/>
                <a:cs typeface="Segoe UI Light" panose="020B0502040204020203" pitchFamily="34" charset="0"/>
              </a:rPr>
              <a:t>OS X</a:t>
            </a:r>
          </a:p>
        </p:txBody>
      </p:sp>
      <p:sp>
        <p:nvSpPr>
          <p:cNvPr id="29" name="Freeform 28"/>
          <p:cNvSpPr>
            <a:spLocks noChangeAspect="1" noEditPoints="1"/>
          </p:cNvSpPr>
          <p:nvPr/>
        </p:nvSpPr>
        <p:spPr bwMode="black">
          <a:xfrm>
            <a:off x="3078678" y="2985196"/>
            <a:ext cx="777411" cy="77425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lumMod val="50000"/>
            </a:schemeClr>
          </a:solidFill>
          <a:ln>
            <a:noFill/>
          </a:ln>
          <a:extLst/>
        </p:spPr>
        <p:txBody>
          <a:bodyPr vert="horz" wrap="square" lIns="68570" tIns="34285" rIns="68570" bIns="34285" numCol="1" anchor="t" anchorCtr="0" compatLnSpc="1">
            <a:prstTxWarp prst="textNoShape">
              <a:avLst/>
            </a:prstTxWarp>
          </a:bodyPr>
          <a:lstStyle/>
          <a:p>
            <a:pPr defTabSz="699043"/>
            <a:endParaRPr lang="en-US" sz="2700" dirty="0">
              <a:solidFill>
                <a:srgbClr val="FFFFFF"/>
              </a:solidFill>
              <a:latin typeface="Segoe UI"/>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0306" y="2842330"/>
            <a:ext cx="936907" cy="1135097"/>
          </a:xfrm>
          <a:prstGeom prst="rect">
            <a:avLst/>
          </a:prstGeom>
        </p:spPr>
      </p:pic>
      <p:sp>
        <p:nvSpPr>
          <p:cNvPr id="56" name="Title 1"/>
          <p:cNvSpPr>
            <a:spLocks noGrp="1"/>
          </p:cNvSpPr>
          <p:nvPr>
            <p:ph type="title"/>
          </p:nvPr>
        </p:nvSpPr>
        <p:spPr>
          <a:xfrm>
            <a:off x="1949736" y="4918047"/>
            <a:ext cx="8915908" cy="687303"/>
          </a:xfrm>
        </p:spPr>
        <p:txBody>
          <a:bodyPr/>
          <a:lstStyle/>
          <a:p>
            <a:pPr algn="ctr"/>
            <a:r>
              <a:rPr lang="en-US" dirty="0" smtClean="0"/>
              <a:t>.NET Core para </a:t>
            </a:r>
            <a:r>
              <a:rPr lang="es-ES" dirty="0" smtClean="0"/>
              <a:t>cualquier</a:t>
            </a:r>
            <a:r>
              <a:rPr lang="en-US" dirty="0" smtClean="0"/>
              <a:t> SO</a:t>
            </a:r>
            <a:br>
              <a:rPr lang="en-US" dirty="0" smtClean="0"/>
            </a:br>
            <a:endParaRPr lang="en-US" sz="1348" dirty="0">
              <a:gradFill>
                <a:gsLst>
                  <a:gs pos="0">
                    <a:schemeClr val="bg2"/>
                  </a:gs>
                  <a:gs pos="100000">
                    <a:schemeClr val="bg2"/>
                  </a:gs>
                </a:gsLst>
                <a:lin ang="5400000" scaled="1"/>
              </a:gradFill>
            </a:endParaRPr>
          </a:p>
        </p:txBody>
      </p:sp>
      <p:grpSp>
        <p:nvGrpSpPr>
          <p:cNvPr id="7" name="Group 6"/>
          <p:cNvGrpSpPr/>
          <p:nvPr/>
        </p:nvGrpSpPr>
        <p:grpSpPr>
          <a:xfrm>
            <a:off x="4645919" y="3152502"/>
            <a:ext cx="434750" cy="474848"/>
            <a:chOff x="4175129" y="2517305"/>
            <a:chExt cx="579750" cy="633220"/>
          </a:xfrm>
        </p:grpSpPr>
        <p:cxnSp>
          <p:nvCxnSpPr>
            <p:cNvPr id="21" name="Straight Connector 20"/>
            <p:cNvCxnSpPr/>
            <p:nvPr/>
          </p:nvCxnSpPr>
          <p:spPr>
            <a:xfrm>
              <a:off x="4466386" y="2517305"/>
              <a:ext cx="0" cy="633220"/>
            </a:xfrm>
            <a:prstGeom prst="line">
              <a:avLst/>
            </a:prstGeom>
            <a:ln>
              <a:solidFill>
                <a:srgbClr val="CC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4175129" y="2842952"/>
              <a:ext cx="579750" cy="0"/>
            </a:xfrm>
            <a:prstGeom prst="line">
              <a:avLst/>
            </a:prstGeom>
            <a:ln>
              <a:solidFill>
                <a:srgbClr val="CC00C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201581" y="3152502"/>
            <a:ext cx="434750" cy="474848"/>
            <a:chOff x="4175129" y="2517305"/>
            <a:chExt cx="579750" cy="633220"/>
          </a:xfrm>
        </p:grpSpPr>
        <p:cxnSp>
          <p:nvCxnSpPr>
            <p:cNvPr id="31" name="Straight Connector 30"/>
            <p:cNvCxnSpPr/>
            <p:nvPr/>
          </p:nvCxnSpPr>
          <p:spPr>
            <a:xfrm>
              <a:off x="4466386" y="2517305"/>
              <a:ext cx="0" cy="633220"/>
            </a:xfrm>
            <a:prstGeom prst="line">
              <a:avLst/>
            </a:prstGeom>
            <a:ln>
              <a:solidFill>
                <a:srgbClr val="CC00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75129" y="2842952"/>
              <a:ext cx="579750" cy="0"/>
            </a:xfrm>
            <a:prstGeom prst="line">
              <a:avLst/>
            </a:prstGeom>
            <a:ln>
              <a:solidFill>
                <a:srgbClr val="CC00CC"/>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93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grpId="1" nodeType="withEffect">
                                  <p:stCondLst>
                                    <p:cond delay="0"/>
                                  </p:stCondLst>
                                  <p:childTnLst>
                                    <p:animMotion origin="layout" path="M -3.82946E-6 1.82459E-6 L -3.82946E-6 0.03067 " pathEditMode="relative" rAng="0" ptsTypes="AA">
                                      <p:cBhvr>
                                        <p:cTn id="9" dur="500" spd="-100000" fill="hold"/>
                                        <p:tgtEl>
                                          <p:spTgt spid="29"/>
                                        </p:tgtEl>
                                        <p:attrNameLst>
                                          <p:attrName>ppt_x</p:attrName>
                                          <p:attrName>ppt_y</p:attrName>
                                        </p:attrNameLst>
                                      </p:cBhvr>
                                      <p:rCtr x="0" y="152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42" presetClass="path" presetSubtype="0" decel="100000" fill="hold" nodeType="withEffect">
                                  <p:stCondLst>
                                    <p:cond delay="0"/>
                                  </p:stCondLst>
                                  <p:childTnLst>
                                    <p:animMotion origin="layout" path="M 4.84299E-6 7.4983E-7 L 4.84299E-6 0.03067 " pathEditMode="relative" rAng="0" ptsTypes="AA">
                                      <p:cBhvr>
                                        <p:cTn id="15" dur="500" spd="-100000" fill="hold"/>
                                        <p:tgtEl>
                                          <p:spTgt spid="40"/>
                                        </p:tgtEl>
                                        <p:attrNameLst>
                                          <p:attrName>ppt_x</p:attrName>
                                          <p:attrName>ppt_y</p:attrName>
                                        </p:attrNameLst>
                                      </p:cBhvr>
                                      <p:rCtr x="0" y="1522"/>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42" presetClass="path" presetSubtype="0" decel="100000" fill="hold" grpId="1" nodeType="withEffect">
                                  <p:stCondLst>
                                    <p:cond delay="0"/>
                                  </p:stCondLst>
                                  <p:childTnLst>
                                    <p:animMotion origin="layout" path="M -3.19632E-6 -8.92979E-7 L -3.19632E-6 0.03068 " pathEditMode="relative" rAng="0" ptsTypes="AA">
                                      <p:cBhvr>
                                        <p:cTn id="21" dur="500" spd="-100000" fill="hold"/>
                                        <p:tgtEl>
                                          <p:spTgt spid="3"/>
                                        </p:tgtEl>
                                        <p:attrNameLst>
                                          <p:attrName>ppt_x</p:attrName>
                                          <p:attrName>ppt_y</p:attrName>
                                        </p:attrNameLst>
                                      </p:cBhvr>
                                      <p:rCtr x="0" y="1522"/>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9" grpId="0" animBg="1"/>
      <p:bldP spid="29" grpId="1"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web moderna</a:t>
            </a:r>
          </a:p>
        </p:txBody>
      </p:sp>
      <p:sp>
        <p:nvSpPr>
          <p:cNvPr id="6" name="Text Placeholder 1"/>
          <p:cNvSpPr txBox="1">
            <a:spLocks/>
          </p:cNvSpPr>
          <p:nvPr/>
        </p:nvSpPr>
        <p:spPr>
          <a:xfrm>
            <a:off x="502444" y="1574403"/>
            <a:ext cx="11660211" cy="1846659"/>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Un framework nuevo, open source y cross-platform para construir aplicaciones web modernas usando .NET y pensando en la nube.</a:t>
            </a:r>
            <a:endParaRPr lang="en-US" dirty="0"/>
          </a:p>
        </p:txBody>
      </p:sp>
      <p:pic>
        <p:nvPicPr>
          <p:cNvPr id="3076" name="Picture 4" descr="https://acom.azurecomcdn.net/80C57D/cdn/cvt-4ced24c232bc8055d5017eeeeb0b7e46eed87626021d7b101aea83ff3f056a5b/images/page/region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844" y="3649662"/>
            <a:ext cx="5082583" cy="294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72056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web moderna</a:t>
            </a:r>
          </a:p>
        </p:txBody>
      </p:sp>
      <p:pic>
        <p:nvPicPr>
          <p:cNvPr id="1026" name="Picture 2" descr="http://www.dotnetfoundation.org/Media/dotnet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290" y="18257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P.NET Co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844" y="1363662"/>
            <a:ext cx="857250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74516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web moderna</a:t>
            </a:r>
          </a:p>
        </p:txBody>
      </p:sp>
      <p:sp>
        <p:nvSpPr>
          <p:cNvPr id="5" name="Marcador de texto 4"/>
          <p:cNvSpPr>
            <a:spLocks noGrp="1"/>
          </p:cNvSpPr>
          <p:nvPr>
            <p:ph type="body" sz="quarter" idx="10"/>
          </p:nvPr>
        </p:nvSpPr>
        <p:spPr>
          <a:xfrm>
            <a:off x="274607" y="1212859"/>
            <a:ext cx="11885683" cy="738664"/>
          </a:xfrm>
        </p:spPr>
        <p:txBody>
          <a:bodyPr/>
          <a:lstStyle/>
          <a:p>
            <a:r>
              <a:rPr lang="es-ES" dirty="0" smtClean="0"/>
              <a:t>.NET Core</a:t>
            </a:r>
            <a:endParaRPr lang="es-ES" dirty="0"/>
          </a:p>
        </p:txBody>
      </p:sp>
      <p:pic>
        <p:nvPicPr>
          <p:cNvPr id="16386" name="Picture 2" descr="https://msdnshared.blob.core.windows.net/media/MSDNBlogsFS/prod.evol.blogs.msdn.com/CommunityServer.Blogs.Components.WeblogFiles/00/00/00/81/88/metablogapi/7510.image_65DC494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244" y="1951523"/>
            <a:ext cx="7718384" cy="432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0588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web moderna</a:t>
            </a:r>
          </a:p>
        </p:txBody>
      </p:sp>
      <p:sp>
        <p:nvSpPr>
          <p:cNvPr id="5" name="Marcador de texto 4"/>
          <p:cNvSpPr>
            <a:spLocks noGrp="1"/>
          </p:cNvSpPr>
          <p:nvPr>
            <p:ph type="body" sz="quarter" idx="10"/>
          </p:nvPr>
        </p:nvSpPr>
        <p:spPr>
          <a:xfrm>
            <a:off x="274607" y="1212859"/>
            <a:ext cx="11885683" cy="5207579"/>
          </a:xfrm>
        </p:spPr>
        <p:txBody>
          <a:bodyPr/>
          <a:lstStyle/>
          <a:p>
            <a:r>
              <a:rPr lang="es-ES" dirty="0" smtClean="0"/>
              <a:t>.NET </a:t>
            </a:r>
            <a:r>
              <a:rPr lang="es-ES" dirty="0" err="1" smtClean="0"/>
              <a:t>Execution</a:t>
            </a:r>
            <a:r>
              <a:rPr lang="es-ES" dirty="0" smtClean="0"/>
              <a:t> </a:t>
            </a:r>
            <a:r>
              <a:rPr lang="es-ES" dirty="0" err="1" smtClean="0"/>
              <a:t>Enviroment</a:t>
            </a:r>
            <a:r>
              <a:rPr lang="es-ES" dirty="0" smtClean="0"/>
              <a:t> (DNX)</a:t>
            </a:r>
            <a:br>
              <a:rPr lang="es-ES" dirty="0" smtClean="0"/>
            </a:br>
            <a:endParaRPr lang="es-ES" dirty="0" smtClean="0"/>
          </a:p>
          <a:p>
            <a:pPr lvl="1"/>
            <a:r>
              <a:rPr lang="es-ES" dirty="0" smtClean="0"/>
              <a:t>DNX – </a:t>
            </a:r>
            <a:r>
              <a:rPr lang="es-ES" dirty="0" err="1" smtClean="0"/>
              <a:t>Runtime</a:t>
            </a:r>
            <a:r>
              <a:rPr lang="es-ES" dirty="0" smtClean="0"/>
              <a:t> </a:t>
            </a:r>
            <a:r>
              <a:rPr lang="es-ES" dirty="0" err="1" smtClean="0"/>
              <a:t>Enviroment</a:t>
            </a:r>
            <a:endParaRPr lang="es-ES" dirty="0" smtClean="0"/>
          </a:p>
          <a:p>
            <a:pPr lvl="1"/>
            <a:r>
              <a:rPr lang="es-ES" dirty="0" smtClean="0"/>
              <a:t>Entorno de ejecución dónde se ejecuta nuestra aplicación (compilador, herramientas del SDK y hosts nativos del CLR)</a:t>
            </a:r>
          </a:p>
          <a:p>
            <a:pPr lvl="1"/>
            <a:endParaRPr lang="es-ES" dirty="0"/>
          </a:p>
          <a:p>
            <a:pPr lvl="1"/>
            <a:r>
              <a:rPr lang="es-ES" dirty="0" smtClean="0"/>
              <a:t>DNVM – </a:t>
            </a:r>
            <a:r>
              <a:rPr lang="es-ES" dirty="0" err="1" smtClean="0"/>
              <a:t>Version</a:t>
            </a:r>
            <a:r>
              <a:rPr lang="es-ES" dirty="0" smtClean="0"/>
              <a:t> Manager</a:t>
            </a:r>
          </a:p>
          <a:p>
            <a:pPr lvl="1"/>
            <a:r>
              <a:rPr lang="es-ES" dirty="0" smtClean="0"/>
              <a:t>Herramienta para actualizar e instalar las diferentes versiones de DNX.</a:t>
            </a:r>
          </a:p>
          <a:p>
            <a:pPr lvl="1"/>
            <a:endParaRPr lang="es-ES" dirty="0"/>
          </a:p>
          <a:p>
            <a:pPr lvl="1"/>
            <a:r>
              <a:rPr lang="es-ES" dirty="0" smtClean="0"/>
              <a:t>DNU – Package Manager</a:t>
            </a:r>
          </a:p>
          <a:p>
            <a:pPr lvl="1"/>
            <a:r>
              <a:rPr lang="es-ES" dirty="0" smtClean="0"/>
              <a:t>Herramienta para restaurar e instalar paquetes de </a:t>
            </a:r>
            <a:r>
              <a:rPr lang="es-ES" dirty="0" err="1" smtClean="0"/>
              <a:t>NuGet</a:t>
            </a:r>
            <a:r>
              <a:rPr lang="es-ES" dirty="0" smtClean="0"/>
              <a:t> necesarios para la ejecución de las aplicaciones.</a:t>
            </a:r>
            <a:endParaRPr lang="es-ES" dirty="0"/>
          </a:p>
        </p:txBody>
      </p:sp>
    </p:spTree>
    <p:extLst>
      <p:ext uri="{BB962C8B-B14F-4D97-AF65-F5344CB8AC3E}">
        <p14:creationId xmlns:p14="http://schemas.microsoft.com/office/powerpoint/2010/main" val="123806253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41407" y="2012360"/>
            <a:ext cx="5333237" cy="2733056"/>
          </a:xfrm>
        </p:spPr>
        <p:txBody>
          <a:bodyPr/>
          <a:lstStyle/>
          <a:p>
            <a:pPr lvl="1"/>
            <a:r>
              <a:rPr lang="es-ES" dirty="0" smtClean="0"/>
              <a:t>Modular</a:t>
            </a:r>
            <a:br>
              <a:rPr lang="es-ES" dirty="0" smtClean="0"/>
            </a:br>
            <a:endParaRPr lang="es-ES" dirty="0" smtClean="0"/>
          </a:p>
          <a:p>
            <a:pPr lvl="1"/>
            <a:endParaRPr lang="es-ES" dirty="0" smtClean="0"/>
          </a:p>
          <a:p>
            <a:pPr lvl="1"/>
            <a:r>
              <a:rPr lang="es-ES" dirty="0" smtClean="0"/>
              <a:t>Portable a la nube rápidamente</a:t>
            </a:r>
            <a:br>
              <a:rPr lang="es-ES" dirty="0" smtClean="0"/>
            </a:br>
            <a:endParaRPr lang="es-ES" dirty="0" smtClean="0"/>
          </a:p>
          <a:p>
            <a:pPr lvl="1"/>
            <a:r>
              <a:rPr lang="es-ES" dirty="0" smtClean="0"/>
              <a:t/>
            </a:r>
            <a:br>
              <a:rPr lang="es-ES" dirty="0" smtClean="0"/>
            </a:br>
            <a:r>
              <a:rPr lang="es-ES" dirty="0" smtClean="0"/>
              <a:t>Open Source</a:t>
            </a:r>
            <a:endParaRPr lang="es-ES" dirty="0"/>
          </a:p>
        </p:txBody>
      </p:sp>
      <p:sp>
        <p:nvSpPr>
          <p:cNvPr id="3" name="Title 2"/>
          <p:cNvSpPr>
            <a:spLocks noGrp="1"/>
          </p:cNvSpPr>
          <p:nvPr>
            <p:ph type="title"/>
          </p:nvPr>
        </p:nvSpPr>
        <p:spPr/>
        <p:txBody>
          <a:bodyPr/>
          <a:lstStyle/>
          <a:p>
            <a:r>
              <a:rPr lang="es-ES" dirty="0"/>
              <a:t>ASP.NET Core 1.0 y la web moderna</a:t>
            </a:r>
          </a:p>
        </p:txBody>
      </p:sp>
      <p:sp>
        <p:nvSpPr>
          <p:cNvPr id="4" name="Text Placeholder 1"/>
          <p:cNvSpPr txBox="1">
            <a:spLocks/>
          </p:cNvSpPr>
          <p:nvPr/>
        </p:nvSpPr>
        <p:spPr>
          <a:xfrm>
            <a:off x="8199407" y="2032007"/>
            <a:ext cx="5333237" cy="3065455"/>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Rápido</a:t>
            </a:r>
            <a:br>
              <a:rPr lang="es-ES" dirty="0" smtClean="0"/>
            </a:br>
            <a:endParaRPr lang="es-ES" dirty="0" smtClean="0"/>
          </a:p>
          <a:p>
            <a:pPr lvl="1"/>
            <a:endParaRPr lang="es-ES" dirty="0" smtClean="0"/>
          </a:p>
          <a:p>
            <a:pPr lvl="1"/>
            <a:r>
              <a:rPr lang="es-ES" dirty="0" smtClean="0"/>
              <a:t>Escoge tu editor y tus herramientas</a:t>
            </a:r>
            <a:br>
              <a:rPr lang="es-ES" dirty="0" smtClean="0"/>
            </a:br>
            <a:endParaRPr lang="es-ES" dirty="0" smtClean="0"/>
          </a:p>
          <a:p>
            <a:pPr lvl="1"/>
            <a:r>
              <a:rPr lang="es-ES" dirty="0" smtClean="0"/>
              <a:t/>
            </a:r>
            <a:br>
              <a:rPr lang="es-ES" dirty="0" smtClean="0"/>
            </a:br>
            <a:r>
              <a:rPr lang="es-ES" dirty="0" smtClean="0"/>
              <a:t>Cross-Platform</a:t>
            </a:r>
            <a:endParaRPr lang="es-E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44" y="1947717"/>
            <a:ext cx="698544" cy="761016"/>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544" y="2914036"/>
            <a:ext cx="838434" cy="913416"/>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444" y="1866699"/>
            <a:ext cx="762000" cy="830146"/>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631" y="4355678"/>
            <a:ext cx="1358901" cy="665584"/>
          </a:xfrm>
          <a:prstGeom prst="rect">
            <a:avLst/>
          </a:prstGeom>
        </p:spPr>
      </p:pic>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8653" y="3227282"/>
            <a:ext cx="633791" cy="690472"/>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544" y="4016092"/>
            <a:ext cx="838434" cy="817984"/>
          </a:xfrm>
          <a:prstGeom prst="rect">
            <a:avLst/>
          </a:prstGeom>
        </p:spPr>
      </p:pic>
    </p:spTree>
    <p:extLst>
      <p:ext uri="{BB962C8B-B14F-4D97-AF65-F5344CB8AC3E}">
        <p14:creationId xmlns:p14="http://schemas.microsoft.com/office/powerpoint/2010/main" val="203991781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a:t>
            </a:r>
            <a:r>
              <a:rPr lang="es-ES" dirty="0" smtClean="0"/>
              <a:t>web </a:t>
            </a:r>
            <a:r>
              <a:rPr lang="es-ES" dirty="0"/>
              <a:t>moderna</a:t>
            </a:r>
          </a:p>
        </p:txBody>
      </p:sp>
      <p:sp>
        <p:nvSpPr>
          <p:cNvPr id="5" name="Marcador de texto 4"/>
          <p:cNvSpPr>
            <a:spLocks noGrp="1"/>
          </p:cNvSpPr>
          <p:nvPr>
            <p:ph type="body" sz="quarter" idx="10"/>
          </p:nvPr>
        </p:nvSpPr>
        <p:spPr>
          <a:xfrm>
            <a:off x="274607" y="1212859"/>
            <a:ext cx="11885683" cy="5281446"/>
          </a:xfrm>
        </p:spPr>
        <p:txBody>
          <a:bodyPr/>
          <a:lstStyle/>
          <a:p>
            <a:r>
              <a:rPr lang="es-ES" dirty="0" smtClean="0"/>
              <a:t>Desarrollo simplificado</a:t>
            </a:r>
            <a:br>
              <a:rPr lang="es-ES" dirty="0" smtClean="0"/>
            </a:br>
            <a:endParaRPr lang="es-ES" dirty="0" smtClean="0"/>
          </a:p>
          <a:p>
            <a:pPr lvl="1"/>
            <a:r>
              <a:rPr lang="es-ES" dirty="0" smtClean="0"/>
              <a:t>Desarrollar más rápidamente al poder añadir funcionalidades debido a su orientación a packages.</a:t>
            </a:r>
          </a:p>
          <a:p>
            <a:pPr lvl="1"/>
            <a:endParaRPr lang="es-ES" dirty="0"/>
          </a:p>
          <a:p>
            <a:pPr lvl="1"/>
            <a:r>
              <a:rPr lang="es-ES" dirty="0" smtClean="0"/>
              <a:t>El mismo código se ejecuta en entornos de desarrollo y en entornos productivos.</a:t>
            </a:r>
          </a:p>
          <a:p>
            <a:pPr lvl="1"/>
            <a:endParaRPr lang="es-ES" dirty="0"/>
          </a:p>
          <a:p>
            <a:pPr lvl="1"/>
            <a:r>
              <a:rPr lang="es-ES" dirty="0" smtClean="0"/>
              <a:t>Podemos seleccionar que versiones queremos actualizar.</a:t>
            </a:r>
          </a:p>
          <a:p>
            <a:pPr lvl="1"/>
            <a:endParaRPr lang="es-ES" dirty="0"/>
          </a:p>
          <a:p>
            <a:pPr lvl="1"/>
            <a:r>
              <a:rPr lang="es-ES" dirty="0" smtClean="0"/>
              <a:t>Podemos modificar nuestro código y tan solo debemos refrescar el navegador.</a:t>
            </a:r>
          </a:p>
          <a:p>
            <a:pPr lvl="1"/>
            <a:endParaRPr lang="es-ES" dirty="0"/>
          </a:p>
          <a:p>
            <a:pPr lvl="1"/>
            <a:r>
              <a:rPr lang="es-ES" dirty="0" smtClean="0"/>
              <a:t>Soporte completo para HTML5, CSS3 y JavaScript.</a:t>
            </a:r>
          </a:p>
        </p:txBody>
      </p:sp>
    </p:spTree>
    <p:extLst>
      <p:ext uri="{BB962C8B-B14F-4D97-AF65-F5344CB8AC3E}">
        <p14:creationId xmlns:p14="http://schemas.microsoft.com/office/powerpoint/2010/main" val="239163819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web moderna</a:t>
            </a:r>
          </a:p>
        </p:txBody>
      </p:sp>
      <p:sp>
        <p:nvSpPr>
          <p:cNvPr id="5" name="Marcador de texto 4"/>
          <p:cNvSpPr>
            <a:spLocks noGrp="1"/>
          </p:cNvSpPr>
          <p:nvPr>
            <p:ph type="body" sz="quarter" idx="10"/>
          </p:nvPr>
        </p:nvSpPr>
        <p:spPr>
          <a:xfrm>
            <a:off x="274607" y="1212859"/>
            <a:ext cx="11885683" cy="3582519"/>
          </a:xfrm>
        </p:spPr>
        <p:txBody>
          <a:bodyPr/>
          <a:lstStyle/>
          <a:p>
            <a:r>
              <a:rPr lang="es-ES" dirty="0" smtClean="0"/>
              <a:t>Rápido</a:t>
            </a:r>
          </a:p>
          <a:p>
            <a:pPr lvl="1"/>
            <a:endParaRPr lang="es-ES" dirty="0" smtClean="0"/>
          </a:p>
          <a:p>
            <a:pPr lvl="1"/>
            <a:r>
              <a:rPr lang="es-ES" dirty="0" smtClean="0"/>
              <a:t>Se ejecuta entre 2 y 3 veces más rápido.</a:t>
            </a:r>
          </a:p>
          <a:p>
            <a:pPr lvl="1"/>
            <a:endParaRPr lang="es-ES" dirty="0" smtClean="0"/>
          </a:p>
          <a:p>
            <a:pPr lvl="1"/>
            <a:r>
              <a:rPr lang="es-ES" dirty="0" smtClean="0"/>
              <a:t>Consume menos de memoria y tiene menos densidad en el tráfico HTTP (&gt; 90%).</a:t>
            </a:r>
          </a:p>
          <a:p>
            <a:pPr lvl="1"/>
            <a:endParaRPr lang="es-ES" dirty="0" smtClean="0"/>
          </a:p>
          <a:p>
            <a:pPr lvl="1"/>
            <a:r>
              <a:rPr lang="es-ES" dirty="0" smtClean="0"/>
              <a:t>Completamente modular, nosotros escogemos que necesitamos en todo momento.</a:t>
            </a:r>
          </a:p>
          <a:p>
            <a:pPr lvl="1"/>
            <a:endParaRPr lang="es-ES" dirty="0" smtClean="0"/>
          </a:p>
        </p:txBody>
      </p:sp>
    </p:spTree>
    <p:extLst>
      <p:ext uri="{BB962C8B-B14F-4D97-AF65-F5344CB8AC3E}">
        <p14:creationId xmlns:p14="http://schemas.microsoft.com/office/powerpoint/2010/main" val="17303903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ASP.NET Core 1.0 y la web moderna</a:t>
            </a:r>
          </a:p>
        </p:txBody>
      </p:sp>
      <p:sp>
        <p:nvSpPr>
          <p:cNvPr id="5" name="Marcador de texto 4"/>
          <p:cNvSpPr>
            <a:spLocks noGrp="1"/>
          </p:cNvSpPr>
          <p:nvPr>
            <p:ph type="body" sz="quarter" idx="10"/>
          </p:nvPr>
        </p:nvSpPr>
        <p:spPr>
          <a:xfrm>
            <a:off x="274607" y="1212859"/>
            <a:ext cx="11885683" cy="5318379"/>
          </a:xfrm>
        </p:spPr>
        <p:txBody>
          <a:bodyPr/>
          <a:lstStyle/>
          <a:p>
            <a:r>
              <a:rPr lang="es-ES" dirty="0" smtClean="0"/>
              <a:t>Cloud</a:t>
            </a:r>
          </a:p>
          <a:p>
            <a:pPr lvl="1"/>
            <a:endParaRPr lang="es-ES" dirty="0"/>
          </a:p>
          <a:p>
            <a:pPr lvl="1"/>
            <a:r>
              <a:rPr lang="es-ES" dirty="0" smtClean="0"/>
              <a:t>Transición fluida de una instalación </a:t>
            </a:r>
            <a:r>
              <a:rPr lang="es-ES" dirty="0" err="1" smtClean="0"/>
              <a:t>on-premise</a:t>
            </a:r>
            <a:r>
              <a:rPr lang="es-ES" dirty="0" smtClean="0"/>
              <a:t> hacía la nube. Sin realizar ningún cambio en el código.</a:t>
            </a:r>
          </a:p>
          <a:p>
            <a:pPr lvl="1"/>
            <a:endParaRPr lang="es-ES" dirty="0"/>
          </a:p>
          <a:p>
            <a:pPr lvl="1"/>
            <a:r>
              <a:rPr lang="es-ES" dirty="0" smtClean="0"/>
              <a:t>Listo y optimizado para la nube con una consistencia de configuración entre los entornos. La gestión de las sesiones y la caché son los mismos para ambos entornos.</a:t>
            </a:r>
          </a:p>
          <a:p>
            <a:pPr lvl="1"/>
            <a:endParaRPr lang="es-ES" dirty="0"/>
          </a:p>
          <a:p>
            <a:pPr lvl="1"/>
            <a:r>
              <a:rPr lang="es-ES" dirty="0" smtClean="0"/>
              <a:t>Incorporación de trazas sin tener que volver a compilar con la opción de </a:t>
            </a:r>
            <a:r>
              <a:rPr lang="es-ES" dirty="0" err="1" smtClean="0"/>
              <a:t>debugar</a:t>
            </a:r>
            <a:r>
              <a:rPr lang="es-ES" dirty="0" smtClean="0"/>
              <a:t> directamente en la nube.</a:t>
            </a:r>
            <a:endParaRPr lang="es-ES" dirty="0" smtClean="0"/>
          </a:p>
          <a:p>
            <a:pPr lvl="1"/>
            <a:endParaRPr lang="es-ES" dirty="0"/>
          </a:p>
          <a:p>
            <a:pPr lvl="1"/>
            <a:endParaRPr lang="es-ES" dirty="0"/>
          </a:p>
        </p:txBody>
      </p:sp>
    </p:spTree>
    <p:extLst>
      <p:ext uri="{BB962C8B-B14F-4D97-AF65-F5344CB8AC3E}">
        <p14:creationId xmlns:p14="http://schemas.microsoft.com/office/powerpoint/2010/main" val="27311472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4671" y="3497262"/>
            <a:ext cx="7009440" cy="2362200"/>
          </a:xfrm>
        </p:spPr>
        <p:txBody>
          <a:bodyPr/>
          <a:lstStyle/>
          <a:p>
            <a:pPr lvl="0"/>
            <a:r>
              <a:rPr lang="en-US" sz="2000" dirty="0" smtClean="0"/>
              <a:t>Francesc Jaumot</a:t>
            </a:r>
            <a:endParaRPr lang="en-US" sz="2000" dirty="0"/>
          </a:p>
          <a:p>
            <a:pPr lvl="0"/>
            <a:r>
              <a:rPr lang="en-US" sz="2000" dirty="0" smtClean="0"/>
              <a:t>MVP ASP.NET, Manager at Clibb</a:t>
            </a:r>
            <a:endParaRPr lang="en-US" sz="2000" dirty="0"/>
          </a:p>
          <a:p>
            <a:pPr lvl="0"/>
            <a:r>
              <a:rPr lang="en-US" sz="2000" dirty="0" smtClean="0">
                <a:hlinkClick r:id="rId2"/>
              </a:rPr>
              <a:t>fjaumot@clibb.es</a:t>
            </a:r>
            <a:endParaRPr lang="en-US" sz="2000" dirty="0" smtClean="0"/>
          </a:p>
          <a:p>
            <a:pPr lvl="0"/>
            <a:r>
              <a:rPr lang="en-US" sz="2000" dirty="0" smtClean="0"/>
              <a:t>@</a:t>
            </a:r>
            <a:r>
              <a:rPr lang="en-US" sz="2000" dirty="0" err="1" smtClean="0"/>
              <a:t>fjaumot</a:t>
            </a:r>
            <a:endParaRPr lang="en-US" sz="2000" dirty="0" smtClean="0"/>
          </a:p>
          <a:p>
            <a:pPr lvl="0"/>
            <a:endParaRPr lang="en-US" sz="2000" dirty="0"/>
          </a:p>
          <a:p>
            <a:pPr lvl="0"/>
            <a:r>
              <a:rPr lang="en-US" sz="2000" dirty="0" smtClean="0"/>
              <a:t>Jose Cousiño</a:t>
            </a:r>
          </a:p>
          <a:p>
            <a:pPr lvl="0"/>
            <a:r>
              <a:rPr lang="en-US" sz="2000" dirty="0" smtClean="0"/>
              <a:t>Software Architect at Birchman</a:t>
            </a:r>
          </a:p>
          <a:p>
            <a:pPr lvl="0"/>
            <a:r>
              <a:rPr lang="en-US" sz="2000" dirty="0" smtClean="0">
                <a:hlinkClick r:id="rId3"/>
              </a:rPr>
              <a:t>Josemaria.cousino@birchmangroup.com</a:t>
            </a:r>
            <a:r>
              <a:rPr lang="en-US" sz="2000" dirty="0" smtClean="0"/>
              <a:t> </a:t>
            </a:r>
            <a:endParaRPr lang="en-US" sz="2000" dirty="0"/>
          </a:p>
        </p:txBody>
      </p:sp>
      <p:sp>
        <p:nvSpPr>
          <p:cNvPr id="3" name="Title 2"/>
          <p:cNvSpPr>
            <a:spLocks noGrp="1"/>
          </p:cNvSpPr>
          <p:nvPr>
            <p:ph type="title"/>
          </p:nvPr>
        </p:nvSpPr>
        <p:spPr>
          <a:xfrm>
            <a:off x="274671" y="1211262"/>
            <a:ext cx="7009440" cy="1837298"/>
          </a:xfrm>
        </p:spPr>
        <p:txBody>
          <a:bodyPr/>
          <a:lstStyle/>
          <a:p>
            <a:r>
              <a:rPr lang="es-ES" sz="4400" i="1" dirty="0"/>
              <a:t>Crea tus aplicaciones web con SPA, Angular2, Web Api y Visual Studio Code</a:t>
            </a:r>
            <a:endParaRPr lang="es-ES" sz="4400"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Visual Studio Code</a:t>
            </a:r>
            <a:endParaRPr lang="es-ES" dirty="0"/>
          </a:p>
        </p:txBody>
      </p:sp>
    </p:spTree>
    <p:extLst>
      <p:ext uri="{BB962C8B-B14F-4D97-AF65-F5344CB8AC3E}">
        <p14:creationId xmlns:p14="http://schemas.microsoft.com/office/powerpoint/2010/main" val="2188233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Visual Studio Code</a:t>
            </a:r>
            <a:endParaRPr lang="es-ES" dirty="0"/>
          </a:p>
        </p:txBody>
      </p:sp>
      <p:sp>
        <p:nvSpPr>
          <p:cNvPr id="6" name="Rectangle 12"/>
          <p:cNvSpPr/>
          <p:nvPr/>
        </p:nvSpPr>
        <p:spPr>
          <a:xfrm>
            <a:off x="4586288" y="2521185"/>
            <a:ext cx="5307030" cy="461665"/>
          </a:xfrm>
          <a:prstGeom prst="rect">
            <a:avLst/>
          </a:prstGeom>
        </p:spPr>
        <p:txBody>
          <a:bodyPr wrap="none">
            <a:spAutoFit/>
          </a:bodyPr>
          <a:lstStyle/>
          <a:p>
            <a:pPr defTabSz="698275">
              <a:spcAft>
                <a:spcPts val="899"/>
              </a:spcAft>
            </a:pPr>
            <a:r>
              <a:rPr lang="es-ES" sz="2400" dirty="0" smtClean="0">
                <a:gradFill>
                  <a:gsLst>
                    <a:gs pos="1250">
                      <a:schemeClr val="tx1"/>
                    </a:gs>
                    <a:gs pos="100000">
                      <a:schemeClr val="tx1"/>
                    </a:gs>
                  </a:gsLst>
                  <a:lin ang="5400000" scaled="0"/>
                </a:gradFill>
              </a:rPr>
              <a:t>Optimizado para la edición de código</a:t>
            </a:r>
            <a:endParaRPr lang="es-ES" sz="2400" dirty="0">
              <a:gradFill>
                <a:gsLst>
                  <a:gs pos="1250">
                    <a:schemeClr val="tx1"/>
                  </a:gs>
                  <a:gs pos="100000">
                    <a:schemeClr val="tx1"/>
                  </a:gs>
                </a:gsLst>
                <a:lin ang="5400000" scaled="0"/>
              </a:gradFill>
            </a:endParaRPr>
          </a:p>
        </p:txBody>
      </p:sp>
      <p:sp>
        <p:nvSpPr>
          <p:cNvPr id="7" name="Rectangle 13"/>
          <p:cNvSpPr/>
          <p:nvPr/>
        </p:nvSpPr>
        <p:spPr>
          <a:xfrm>
            <a:off x="4586289" y="3184061"/>
            <a:ext cx="6346546" cy="461665"/>
          </a:xfrm>
          <a:prstGeom prst="rect">
            <a:avLst/>
          </a:prstGeom>
        </p:spPr>
        <p:txBody>
          <a:bodyPr wrap="none">
            <a:spAutoFit/>
          </a:bodyPr>
          <a:lstStyle/>
          <a:p>
            <a:pPr defTabSz="698275">
              <a:spcAft>
                <a:spcPts val="899"/>
              </a:spcAft>
            </a:pPr>
            <a:r>
              <a:rPr lang="es-ES" sz="2400" dirty="0" smtClean="0">
                <a:gradFill>
                  <a:gsLst>
                    <a:gs pos="1250">
                      <a:schemeClr val="tx1"/>
                    </a:gs>
                    <a:gs pos="100000">
                      <a:schemeClr val="tx1"/>
                    </a:gs>
                  </a:gsLst>
                  <a:lin ang="5400000" scaled="0"/>
                </a:gradFill>
              </a:rPr>
              <a:t>IntelliSense, debugging e integración con GIT</a:t>
            </a:r>
            <a:endParaRPr lang="es-ES" sz="2400" dirty="0">
              <a:gradFill>
                <a:gsLst>
                  <a:gs pos="1250">
                    <a:schemeClr val="tx1"/>
                  </a:gs>
                  <a:gs pos="100000">
                    <a:schemeClr val="tx1"/>
                  </a:gs>
                </a:gsLst>
                <a:lin ang="5400000" scaled="0"/>
              </a:gradFill>
            </a:endParaRPr>
          </a:p>
        </p:txBody>
      </p:sp>
      <p:sp>
        <p:nvSpPr>
          <p:cNvPr id="8" name="Rectangle 14"/>
          <p:cNvSpPr/>
          <p:nvPr/>
        </p:nvSpPr>
        <p:spPr>
          <a:xfrm>
            <a:off x="4586289" y="3846937"/>
            <a:ext cx="3123547" cy="461665"/>
          </a:xfrm>
          <a:prstGeom prst="rect">
            <a:avLst/>
          </a:prstGeom>
        </p:spPr>
        <p:txBody>
          <a:bodyPr wrap="none">
            <a:spAutoFit/>
          </a:bodyPr>
          <a:lstStyle/>
          <a:p>
            <a:pPr defTabSz="698275">
              <a:spcAft>
                <a:spcPts val="899"/>
              </a:spcAft>
            </a:pPr>
            <a:r>
              <a:rPr lang="en-US" sz="2400" dirty="0">
                <a:gradFill>
                  <a:gsLst>
                    <a:gs pos="1250">
                      <a:schemeClr val="tx1"/>
                    </a:gs>
                    <a:gs pos="100000">
                      <a:schemeClr val="tx1"/>
                    </a:gs>
                  </a:gsLst>
                  <a:lin ang="5400000" scaled="0"/>
                </a:gradFill>
              </a:rPr>
              <a:t>OS X, Linux, Windows</a:t>
            </a:r>
          </a:p>
        </p:txBody>
      </p:sp>
      <p:grpSp>
        <p:nvGrpSpPr>
          <p:cNvPr id="9" name="Group 1"/>
          <p:cNvGrpSpPr/>
          <p:nvPr/>
        </p:nvGrpSpPr>
        <p:grpSpPr>
          <a:xfrm>
            <a:off x="-30956" y="1744662"/>
            <a:ext cx="5348859" cy="4385046"/>
            <a:chOff x="-1" y="1611855"/>
            <a:chExt cx="5154803" cy="4225957"/>
          </a:xfrm>
        </p:grpSpPr>
        <p:grpSp>
          <p:nvGrpSpPr>
            <p:cNvPr id="10" name="Group 7"/>
            <p:cNvGrpSpPr/>
            <p:nvPr/>
          </p:nvGrpSpPr>
          <p:grpSpPr>
            <a:xfrm>
              <a:off x="-1" y="1611855"/>
              <a:ext cx="5154803" cy="4225957"/>
              <a:chOff x="904517" y="1820862"/>
              <a:chExt cx="4165141" cy="3414623"/>
            </a:xfrm>
          </p:grpSpPr>
          <p:pic>
            <p:nvPicPr>
              <p:cNvPr id="12" name="Picture 8"/>
              <p:cNvPicPr>
                <a:picLocks noChangeAspect="1"/>
              </p:cNvPicPr>
              <p:nvPr/>
            </p:nvPicPr>
            <p:blipFill rotWithShape="1">
              <a:blip r:embed="rId3">
                <a:extLst>
                  <a:ext uri="{28A0092B-C50C-407E-A947-70E740481C1C}">
                    <a14:useLocalDpi xmlns:a14="http://schemas.microsoft.com/office/drawing/2010/main" val="0"/>
                  </a:ext>
                </a:extLst>
              </a:blip>
              <a:srcRect l="33281"/>
              <a:stretch/>
            </p:blipFill>
            <p:spPr>
              <a:xfrm>
                <a:off x="904517" y="1820862"/>
                <a:ext cx="4165141" cy="3414623"/>
              </a:xfrm>
              <a:prstGeom prst="rect">
                <a:avLst/>
              </a:prstGeom>
            </p:spPr>
          </p:pic>
          <p:pic>
            <p:nvPicPr>
              <p:cNvPr id="13"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30726"/>
              <a:stretch/>
            </p:blipFill>
            <p:spPr>
              <a:xfrm>
                <a:off x="904518" y="2005364"/>
                <a:ext cx="3252308" cy="2794435"/>
              </a:xfrm>
              <a:prstGeom prst="rect">
                <a:avLst/>
              </a:prstGeom>
            </p:spPr>
          </p:pic>
        </p:gr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655" y="1840195"/>
              <a:ext cx="2944028" cy="3694189"/>
            </a:xfrm>
            <a:prstGeom prst="rect">
              <a:avLst/>
            </a:prstGeom>
          </p:spPr>
        </p:pic>
      </p:grpSp>
    </p:spTree>
    <p:extLst>
      <p:ext uri="{BB962C8B-B14F-4D97-AF65-F5344CB8AC3E}">
        <p14:creationId xmlns:p14="http://schemas.microsoft.com/office/powerpoint/2010/main" val="1794669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2372E-6 2.58738E-6 L 4.2372E-6 0.032 " pathEditMode="relative" rAng="0" ptsTypes="AA">
                                      <p:cBhvr>
                                        <p:cTn id="9" dur="500" spd="-100000" fill="hold"/>
                                        <p:tgtEl>
                                          <p:spTgt spid="6"/>
                                        </p:tgtEl>
                                        <p:attrNameLst>
                                          <p:attrName>ppt_x</p:attrName>
                                          <p:attrName>ppt_y</p:attrName>
                                        </p:attrNameLst>
                                      </p:cBhvr>
                                      <p:rCtr x="0" y="158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1.14899E-7 -1.08034E-6 L 1.14899E-7 0.032 " pathEditMode="relative" rAng="0" ptsTypes="AA">
                                      <p:cBhvr>
                                        <p:cTn id="14" dur="500" spd="-100000" fill="hold"/>
                                        <p:tgtEl>
                                          <p:spTgt spid="7"/>
                                        </p:tgtEl>
                                        <p:attrNameLst>
                                          <p:attrName>ppt_x</p:attrName>
                                          <p:attrName>ppt_y</p:attrName>
                                        </p:attrNameLst>
                                      </p:cBhvr>
                                      <p:rCtr x="0" y="158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1.38116E-6 -2.16314E-6 L -1.38116E-6 0.03204 " pathEditMode="relative" rAng="0" ptsTypes="AA">
                                      <p:cBhvr>
                                        <p:cTn id="19" dur="500" spd="-100000" fill="hold"/>
                                        <p:tgtEl>
                                          <p:spTgt spid="8"/>
                                        </p:tgtEl>
                                        <p:attrNameLst>
                                          <p:attrName>ppt_x</p:attrName>
                                          <p:attrName>ppt_y</p:attrName>
                                        </p:attrNameLst>
                                      </p:cBhvr>
                                      <p:rCtr x="0" y="1591"/>
                                    </p:animMotion>
                                  </p:childTnLst>
                                </p:cTn>
                              </p:par>
                              <p:par>
                                <p:cTn id="20" presetID="10" presetClass="entr" presetSubtype="0" fill="hold" nodeType="withEffect">
                                  <p:stCondLst>
                                    <p:cond delay="2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Visual Studio Code</a:t>
            </a:r>
            <a:endParaRPr lang="es-ES" dirty="0"/>
          </a:p>
        </p:txBody>
      </p:sp>
      <p:sp>
        <p:nvSpPr>
          <p:cNvPr id="20" name="Text Placeholder 1"/>
          <p:cNvSpPr txBox="1">
            <a:spLocks/>
          </p:cNvSpPr>
          <p:nvPr/>
        </p:nvSpPr>
        <p:spPr>
          <a:xfrm>
            <a:off x="303287" y="1147906"/>
            <a:ext cx="11660211" cy="738664"/>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Cientos de extensiones</a:t>
            </a:r>
            <a:endParaRPr lang="en-US" dirty="0"/>
          </a:p>
        </p:txBody>
      </p:sp>
      <p:grpSp>
        <p:nvGrpSpPr>
          <p:cNvPr id="21" name="Group 32"/>
          <p:cNvGrpSpPr/>
          <p:nvPr/>
        </p:nvGrpSpPr>
        <p:grpSpPr>
          <a:xfrm>
            <a:off x="1416844" y="2430462"/>
            <a:ext cx="8887366" cy="1252528"/>
            <a:chOff x="289879" y="1709507"/>
            <a:chExt cx="11878446" cy="1674072"/>
          </a:xfrm>
        </p:grpSpPr>
        <p:grpSp>
          <p:nvGrpSpPr>
            <p:cNvPr id="22" name="Group 2065"/>
            <p:cNvGrpSpPr/>
            <p:nvPr/>
          </p:nvGrpSpPr>
          <p:grpSpPr>
            <a:xfrm>
              <a:off x="2006392" y="1746106"/>
              <a:ext cx="1554480" cy="1443620"/>
              <a:chOff x="2006392" y="1746106"/>
              <a:chExt cx="1554480" cy="1443620"/>
            </a:xfrm>
          </p:grpSpPr>
          <p:sp>
            <p:nvSpPr>
              <p:cNvPr id="42" name="TextBox 22"/>
              <p:cNvSpPr txBox="1"/>
              <p:nvPr/>
            </p:nvSpPr>
            <p:spPr>
              <a:xfrm>
                <a:off x="2006392" y="2706214"/>
                <a:ext cx="1554480" cy="483512"/>
              </a:xfrm>
              <a:prstGeom prst="rect">
                <a:avLst/>
              </a:prstGeom>
              <a:noFill/>
            </p:spPr>
            <p:txBody>
              <a:bodyPr wrap="square" lIns="134140" tIns="107312" rIns="134140" bIns="107312" rtlCol="0">
                <a:spAutoFit/>
              </a:bodyPr>
              <a:lstStyle/>
              <a:p>
                <a:pPr algn="ctr" defTabSz="683766">
                  <a:lnSpc>
                    <a:spcPct val="90000"/>
                  </a:lnSpc>
                </a:pPr>
                <a:r>
                  <a:rPr lang="en-US" sz="1047" dirty="0" err="1">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TSlint</a:t>
                </a:r>
                <a:endPar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endParaRPr>
              </a:p>
            </p:txBody>
          </p:sp>
          <p:pic>
            <p:nvPicPr>
              <p:cNvPr id="43" name="Picture 23"/>
              <p:cNvPicPr>
                <a:picLocks noChangeAspect="1"/>
              </p:cNvPicPr>
              <p:nvPr/>
            </p:nvPicPr>
            <p:blipFill>
              <a:blip r:embed="rId3"/>
              <a:stretch>
                <a:fillRect/>
              </a:stretch>
            </p:blipFill>
            <p:spPr>
              <a:xfrm>
                <a:off x="2344353" y="1746106"/>
                <a:ext cx="887084" cy="887086"/>
              </a:xfrm>
              <a:prstGeom prst="ellipse">
                <a:avLst/>
              </a:prstGeom>
            </p:spPr>
          </p:pic>
        </p:grpSp>
        <p:grpSp>
          <p:nvGrpSpPr>
            <p:cNvPr id="23" name="Group 2067"/>
            <p:cNvGrpSpPr/>
            <p:nvPr/>
          </p:nvGrpSpPr>
          <p:grpSpPr>
            <a:xfrm>
              <a:off x="5451862" y="1745497"/>
              <a:ext cx="1554480" cy="1638082"/>
              <a:chOff x="5451862" y="1745497"/>
              <a:chExt cx="1554480" cy="1638082"/>
            </a:xfrm>
          </p:grpSpPr>
          <p:pic>
            <p:nvPicPr>
              <p:cNvPr id="40" name="Picture 29"/>
              <p:cNvPicPr>
                <a:picLocks noChangeAspect="1"/>
              </p:cNvPicPr>
              <p:nvPr/>
            </p:nvPicPr>
            <p:blipFill>
              <a:blip r:embed="rId4"/>
              <a:stretch>
                <a:fillRect/>
              </a:stretch>
            </p:blipFill>
            <p:spPr>
              <a:xfrm>
                <a:off x="5784950" y="1745497"/>
                <a:ext cx="888305" cy="888305"/>
              </a:xfrm>
              <a:prstGeom prst="ellipse">
                <a:avLst/>
              </a:prstGeom>
            </p:spPr>
          </p:pic>
          <p:sp>
            <p:nvSpPr>
              <p:cNvPr id="41" name="TextBox 30"/>
              <p:cNvSpPr txBox="1"/>
              <p:nvPr/>
            </p:nvSpPr>
            <p:spPr>
              <a:xfrm>
                <a:off x="5451862" y="2706215"/>
                <a:ext cx="1554480" cy="677364"/>
              </a:xfrm>
              <a:prstGeom prst="rect">
                <a:avLst/>
              </a:prstGeom>
              <a:noFill/>
            </p:spPr>
            <p:txBody>
              <a:bodyPr wrap="square" lIns="134140" tIns="107312" rIns="134140" bIns="107312" rtlCol="0">
                <a:spAutoFit/>
              </a:bodyPr>
              <a:lstStyle/>
              <a:p>
                <a:pPr algn="ctr" defTabSz="683766">
                  <a:lnSpc>
                    <a:spcPct val="90000"/>
                  </a:lnSpc>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Additional</a:t>
                </a:r>
              </a:p>
              <a:p>
                <a:pPr algn="ctr" defTabSz="683766">
                  <a:lnSpc>
                    <a:spcPct val="90000"/>
                  </a:lnSpc>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Themes</a:t>
                </a:r>
              </a:p>
            </p:txBody>
          </p:sp>
        </p:grpSp>
        <p:grpSp>
          <p:nvGrpSpPr>
            <p:cNvPr id="24" name="Group 2068"/>
            <p:cNvGrpSpPr/>
            <p:nvPr/>
          </p:nvGrpSpPr>
          <p:grpSpPr>
            <a:xfrm>
              <a:off x="7172523" y="1709507"/>
              <a:ext cx="1554480" cy="1480220"/>
              <a:chOff x="7172523" y="1709507"/>
              <a:chExt cx="1554480" cy="1480220"/>
            </a:xfrm>
          </p:grpSpPr>
          <p:sp>
            <p:nvSpPr>
              <p:cNvPr id="37" name="Oval 33"/>
              <p:cNvSpPr/>
              <p:nvPr/>
            </p:nvSpPr>
            <p:spPr bwMode="auto">
              <a:xfrm>
                <a:off x="7499712" y="1739317"/>
                <a:ext cx="887082" cy="88708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829" tIns="109463" rIns="136829" bIns="109463" numCol="1" spcCol="0" rtlCol="0" fromWordArt="0" anchor="t" anchorCtr="0" forceAA="0" compatLnSpc="1">
                <a:prstTxWarp prst="textNoShape">
                  <a:avLst/>
                </a:prstTxWarp>
                <a:noAutofit/>
              </a:bodyPr>
              <a:lstStyle/>
              <a:p>
                <a:pPr algn="ctr" defTabSz="697697" fontAlgn="base">
                  <a:lnSpc>
                    <a:spcPct val="90000"/>
                  </a:lnSpc>
                  <a:spcBef>
                    <a:spcPct val="0"/>
                  </a:spcBef>
                  <a:spcAft>
                    <a:spcPct val="0"/>
                  </a:spcAft>
                </a:pPr>
                <a:endParaRPr lang="en-US" sz="179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Picture 8" descr="https://marketplace.visualstudio.com/_apis/public/gallery/publisher/xabikos/extension/ReactSnippets/latest/assetbyname/Microsoft.VisualStudio.Services.Icons.Defau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7714" y="1709507"/>
                <a:ext cx="976673" cy="97667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2048"/>
              <p:cNvSpPr txBox="1"/>
              <p:nvPr/>
            </p:nvSpPr>
            <p:spPr>
              <a:xfrm>
                <a:off x="7172523" y="2706215"/>
                <a:ext cx="1554480" cy="483512"/>
              </a:xfrm>
              <a:prstGeom prst="rect">
                <a:avLst/>
              </a:prstGeom>
              <a:noFill/>
            </p:spPr>
            <p:txBody>
              <a:bodyPr wrap="square" lIns="134140" tIns="107312" rIns="134140" bIns="107312" rtlCol="0">
                <a:spAutoFit/>
              </a:bodyPr>
              <a:lstStyle/>
              <a:p>
                <a:pPr algn="ctr" defTabSz="683766">
                  <a:lnSpc>
                    <a:spcPct val="90000"/>
                  </a:lnSpc>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React</a:t>
                </a:r>
              </a:p>
            </p:txBody>
          </p:sp>
        </p:grpSp>
        <p:grpSp>
          <p:nvGrpSpPr>
            <p:cNvPr id="25" name="Group 2070"/>
            <p:cNvGrpSpPr/>
            <p:nvPr/>
          </p:nvGrpSpPr>
          <p:grpSpPr>
            <a:xfrm>
              <a:off x="10613845" y="1747221"/>
              <a:ext cx="1554480" cy="1442506"/>
              <a:chOff x="10613845" y="1747221"/>
              <a:chExt cx="1554480" cy="1442506"/>
            </a:xfrm>
          </p:grpSpPr>
          <p:pic>
            <p:nvPicPr>
              <p:cNvPr id="35" name="Picture 10" descr="https://marketplace.visualstudio.com/_apis/public/gallery/publisher/xabikos/extension/JasmineSnippets/latest/assetbyname/Microsoft.VisualStudio.Services.Icons.Default"/>
              <p:cNvPicPr>
                <a:picLocks noChangeAspect="1" noChangeArrowheads="1"/>
              </p:cNvPicPr>
              <p:nvPr/>
            </p:nvPicPr>
            <p:blipFill rotWithShape="1">
              <a:blip r:embed="rId6">
                <a:extLst>
                  <a:ext uri="{28A0092B-C50C-407E-A947-70E740481C1C}">
                    <a14:useLocalDpi xmlns:a14="http://schemas.microsoft.com/office/drawing/2010/main" val="0"/>
                  </a:ext>
                </a:extLst>
              </a:blip>
              <a:srcRect l="5159" t="4720" r="4634" b="5613"/>
              <a:stretch/>
            </p:blipFill>
            <p:spPr bwMode="auto">
              <a:xfrm>
                <a:off x="10946008" y="1747221"/>
                <a:ext cx="890154" cy="884856"/>
              </a:xfrm>
              <a:prstGeom prst="ellipse">
                <a:avLst/>
              </a:prstGeom>
              <a:noFill/>
              <a:extLst>
                <a:ext uri="{909E8E84-426E-40DD-AFC4-6F175D3DCCD1}">
                  <a14:hiddenFill xmlns:a14="http://schemas.microsoft.com/office/drawing/2010/main">
                    <a:solidFill>
                      <a:srgbClr val="FFFFFF"/>
                    </a:solidFill>
                  </a14:hiddenFill>
                </a:ext>
              </a:extLst>
            </p:spPr>
          </p:pic>
          <p:sp>
            <p:nvSpPr>
              <p:cNvPr id="36" name="TextBox 2058"/>
              <p:cNvSpPr txBox="1"/>
              <p:nvPr/>
            </p:nvSpPr>
            <p:spPr>
              <a:xfrm>
                <a:off x="10613845" y="2706215"/>
                <a:ext cx="1554480" cy="483512"/>
              </a:xfrm>
              <a:prstGeom prst="rect">
                <a:avLst/>
              </a:prstGeom>
              <a:noFill/>
            </p:spPr>
            <p:txBody>
              <a:bodyPr wrap="square" lIns="134140" tIns="107312" rIns="134140" bIns="107312" rtlCol="0">
                <a:spAutoFit/>
              </a:bodyPr>
              <a:lstStyle/>
              <a:p>
                <a:pPr algn="ctr" defTabSz="683766">
                  <a:lnSpc>
                    <a:spcPct val="90000"/>
                  </a:lnSpc>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Jasmine</a:t>
                </a:r>
              </a:p>
            </p:txBody>
          </p:sp>
        </p:grpSp>
        <p:grpSp>
          <p:nvGrpSpPr>
            <p:cNvPr id="26" name="Group 2069"/>
            <p:cNvGrpSpPr/>
            <p:nvPr/>
          </p:nvGrpSpPr>
          <p:grpSpPr>
            <a:xfrm>
              <a:off x="8893184" y="1746165"/>
              <a:ext cx="1554480" cy="1443562"/>
              <a:chOff x="8893184" y="1746165"/>
              <a:chExt cx="1554480" cy="1443562"/>
            </a:xfrm>
          </p:grpSpPr>
          <p:sp>
            <p:nvSpPr>
              <p:cNvPr id="33" name="TextBox 2054"/>
              <p:cNvSpPr txBox="1"/>
              <p:nvPr/>
            </p:nvSpPr>
            <p:spPr>
              <a:xfrm>
                <a:off x="8893184" y="2706215"/>
                <a:ext cx="1554480" cy="483512"/>
              </a:xfrm>
              <a:prstGeom prst="rect">
                <a:avLst/>
              </a:prstGeom>
              <a:noFill/>
            </p:spPr>
            <p:txBody>
              <a:bodyPr wrap="square" lIns="134140" tIns="107312" rIns="134140" bIns="107312" rtlCol="0">
                <a:spAutoFit/>
              </a:bodyPr>
              <a:lstStyle/>
              <a:p>
                <a:pPr algn="ctr" defTabSz="683766">
                  <a:lnSpc>
                    <a:spcPct val="90000"/>
                  </a:lnSpc>
                </a:pPr>
                <a:r>
                  <a:rPr lang="en-US" sz="1047" dirty="0" err="1">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MDTools</a:t>
                </a:r>
                <a:endPar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endParaRPr>
              </a:p>
            </p:txBody>
          </p:sp>
          <p:pic>
            <p:nvPicPr>
              <p:cNvPr id="34" name="Picture 2062"/>
              <p:cNvPicPr>
                <a:picLocks noChangeAspect="1"/>
              </p:cNvPicPr>
              <p:nvPr/>
            </p:nvPicPr>
            <p:blipFill>
              <a:blip r:embed="rId7"/>
              <a:stretch>
                <a:fillRect/>
              </a:stretch>
            </p:blipFill>
            <p:spPr>
              <a:xfrm>
                <a:off x="9226940" y="1746165"/>
                <a:ext cx="886968" cy="886968"/>
              </a:xfrm>
              <a:prstGeom prst="ellipse">
                <a:avLst/>
              </a:prstGeom>
            </p:spPr>
          </p:pic>
        </p:grpSp>
        <p:grpSp>
          <p:nvGrpSpPr>
            <p:cNvPr id="27" name="Group 2064"/>
            <p:cNvGrpSpPr/>
            <p:nvPr/>
          </p:nvGrpSpPr>
          <p:grpSpPr>
            <a:xfrm>
              <a:off x="289879" y="1746107"/>
              <a:ext cx="1554480" cy="1443621"/>
              <a:chOff x="289879" y="1746107"/>
              <a:chExt cx="1554480" cy="1443621"/>
            </a:xfrm>
          </p:grpSpPr>
          <p:sp>
            <p:nvSpPr>
              <p:cNvPr id="31" name="TextBox 21"/>
              <p:cNvSpPr txBox="1"/>
              <p:nvPr/>
            </p:nvSpPr>
            <p:spPr>
              <a:xfrm>
                <a:off x="289879" y="2706216"/>
                <a:ext cx="1554480" cy="483512"/>
              </a:xfrm>
              <a:prstGeom prst="rect">
                <a:avLst/>
              </a:prstGeom>
              <a:noFill/>
            </p:spPr>
            <p:txBody>
              <a:bodyPr wrap="square" lIns="134140" tIns="107312" rIns="134140" bIns="107312" rtlCol="0">
                <a:spAutoFit/>
              </a:bodyPr>
              <a:lstStyle/>
              <a:p>
                <a:pPr algn="ctr" defTabSz="683766">
                  <a:lnSpc>
                    <a:spcPct val="90000"/>
                  </a:lnSpc>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Go</a:t>
                </a:r>
              </a:p>
            </p:txBody>
          </p:sp>
          <p:pic>
            <p:nvPicPr>
              <p:cNvPr id="32" name="Picture 2" descr="https://marketplace.visualstudio.com/_apis/public/gallery/publisher/lukehoban/extension/Go/latest/assetbyname/Microsoft.VisualStudio.Services.Icons.Defaul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578" y="1746107"/>
                <a:ext cx="887082" cy="8870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066"/>
            <p:cNvGrpSpPr/>
            <p:nvPr/>
          </p:nvGrpSpPr>
          <p:grpSpPr>
            <a:xfrm>
              <a:off x="3731201" y="1739598"/>
              <a:ext cx="1554480" cy="1450129"/>
              <a:chOff x="3731201" y="1739598"/>
              <a:chExt cx="1554480" cy="1450129"/>
            </a:xfrm>
          </p:grpSpPr>
          <p:sp>
            <p:nvSpPr>
              <p:cNvPr id="29" name="TextBox 28"/>
              <p:cNvSpPr txBox="1"/>
              <p:nvPr/>
            </p:nvSpPr>
            <p:spPr>
              <a:xfrm>
                <a:off x="3731201" y="2706215"/>
                <a:ext cx="1554480" cy="483512"/>
              </a:xfrm>
              <a:prstGeom prst="rect">
                <a:avLst/>
              </a:prstGeom>
              <a:noFill/>
            </p:spPr>
            <p:txBody>
              <a:bodyPr wrap="square" lIns="134140" tIns="107312" rIns="134140" bIns="107312" rtlCol="0">
                <a:spAutoFit/>
              </a:bodyPr>
              <a:lstStyle/>
              <a:p>
                <a:pPr algn="ctr" defTabSz="683766">
                  <a:lnSpc>
                    <a:spcPct val="90000"/>
                  </a:lnSpc>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PowerShell</a:t>
                </a:r>
              </a:p>
            </p:txBody>
          </p:sp>
          <p:pic>
            <p:nvPicPr>
              <p:cNvPr id="30" name="Picture 4" descr="https://marketplace.visualstudio.com/_apis/public/gallery/publisher/daviwil/extension/PowerShell/latest/assetbyname/Microsoft.VisualStudio.Services.Icons.Defaul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8390" y="1739598"/>
                <a:ext cx="900103" cy="9001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35"/>
          <p:cNvGrpSpPr/>
          <p:nvPr/>
        </p:nvGrpSpPr>
        <p:grpSpPr>
          <a:xfrm>
            <a:off x="1416844" y="3887071"/>
            <a:ext cx="8887366" cy="1144492"/>
            <a:chOff x="289879" y="3656343"/>
            <a:chExt cx="11878446" cy="1529675"/>
          </a:xfrm>
        </p:grpSpPr>
        <p:grpSp>
          <p:nvGrpSpPr>
            <p:cNvPr id="45" name="Group 31"/>
            <p:cNvGrpSpPr/>
            <p:nvPr/>
          </p:nvGrpSpPr>
          <p:grpSpPr>
            <a:xfrm>
              <a:off x="10613845" y="3695344"/>
              <a:ext cx="1554480" cy="1490673"/>
              <a:chOff x="10613845" y="3695344"/>
              <a:chExt cx="1554480" cy="1490673"/>
            </a:xfrm>
          </p:grpSpPr>
          <p:pic>
            <p:nvPicPr>
              <p:cNvPr id="71" name="Picture 2066"/>
              <p:cNvPicPr>
                <a:picLocks noChangeAspect="1"/>
              </p:cNvPicPr>
              <p:nvPr/>
            </p:nvPicPr>
            <p:blipFill>
              <a:blip r:embed="rId10"/>
              <a:stretch>
                <a:fillRect/>
              </a:stretch>
            </p:blipFill>
            <p:spPr>
              <a:xfrm>
                <a:off x="10941034" y="3695344"/>
                <a:ext cx="890944" cy="890944"/>
              </a:xfrm>
              <a:prstGeom prst="ellipse">
                <a:avLst/>
              </a:prstGeom>
            </p:spPr>
          </p:pic>
          <p:sp>
            <p:nvSpPr>
              <p:cNvPr id="72" name="TextBox 2067"/>
              <p:cNvSpPr txBox="1"/>
              <p:nvPr/>
            </p:nvSpPr>
            <p:spPr>
              <a:xfrm>
                <a:off x="10613845" y="4702505"/>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Chef</a:t>
                </a:r>
              </a:p>
            </p:txBody>
          </p:sp>
        </p:grpSp>
        <p:grpSp>
          <p:nvGrpSpPr>
            <p:cNvPr id="46" name="Group 2078"/>
            <p:cNvGrpSpPr/>
            <p:nvPr/>
          </p:nvGrpSpPr>
          <p:grpSpPr>
            <a:xfrm>
              <a:off x="8893184" y="3695344"/>
              <a:ext cx="1554480" cy="1490673"/>
              <a:chOff x="8893184" y="3695344"/>
              <a:chExt cx="1554480" cy="1490673"/>
            </a:xfrm>
          </p:grpSpPr>
          <p:sp>
            <p:nvSpPr>
              <p:cNvPr id="69" name="TextBox 2065"/>
              <p:cNvSpPr txBox="1"/>
              <p:nvPr/>
            </p:nvSpPr>
            <p:spPr>
              <a:xfrm>
                <a:off x="8893184" y="4702505"/>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err="1">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ESLint</a:t>
                </a:r>
                <a:endPar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endParaRPr>
              </a:p>
            </p:txBody>
          </p:sp>
          <p:pic>
            <p:nvPicPr>
              <p:cNvPr id="70" name="Picture 2068"/>
              <p:cNvPicPr>
                <a:picLocks noChangeAspect="1"/>
              </p:cNvPicPr>
              <p:nvPr/>
            </p:nvPicPr>
            <p:blipFill>
              <a:blip r:embed="rId11"/>
              <a:stretch>
                <a:fillRect/>
              </a:stretch>
            </p:blipFill>
            <p:spPr>
              <a:xfrm>
                <a:off x="9226940" y="3695344"/>
                <a:ext cx="881921" cy="881921"/>
              </a:xfrm>
              <a:prstGeom prst="ellipse">
                <a:avLst/>
              </a:prstGeom>
            </p:spPr>
          </p:pic>
        </p:grpSp>
        <p:grpSp>
          <p:nvGrpSpPr>
            <p:cNvPr id="47" name="Group 2074"/>
            <p:cNvGrpSpPr/>
            <p:nvPr/>
          </p:nvGrpSpPr>
          <p:grpSpPr>
            <a:xfrm>
              <a:off x="5451862" y="3690775"/>
              <a:ext cx="1554480" cy="1495242"/>
              <a:chOff x="5451862" y="3690775"/>
              <a:chExt cx="1554480" cy="1495242"/>
            </a:xfrm>
          </p:grpSpPr>
          <p:sp>
            <p:nvSpPr>
              <p:cNvPr id="67" name="TextBox 2056"/>
              <p:cNvSpPr txBox="1"/>
              <p:nvPr/>
            </p:nvSpPr>
            <p:spPr>
              <a:xfrm>
                <a:off x="5451862" y="4702505"/>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err="1">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Wakatime</a:t>
                </a:r>
                <a:endPar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endParaRPr>
              </a:p>
            </p:txBody>
          </p:sp>
          <p:pic>
            <p:nvPicPr>
              <p:cNvPr id="68" name="Picture 14" descr="@wakati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8461" y="3690775"/>
                <a:ext cx="881921" cy="8819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2072"/>
            <p:cNvGrpSpPr/>
            <p:nvPr/>
          </p:nvGrpSpPr>
          <p:grpSpPr>
            <a:xfrm>
              <a:off x="2010540" y="3673180"/>
              <a:ext cx="1554480" cy="1512838"/>
              <a:chOff x="2010540" y="3673180"/>
              <a:chExt cx="1554480" cy="1512838"/>
            </a:xfrm>
          </p:grpSpPr>
          <p:sp>
            <p:nvSpPr>
              <p:cNvPr id="64" name="Oval 34"/>
              <p:cNvSpPr/>
              <p:nvPr/>
            </p:nvSpPr>
            <p:spPr bwMode="auto">
              <a:xfrm>
                <a:off x="2346162" y="3673180"/>
                <a:ext cx="887082" cy="88708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829" tIns="109463" rIns="136829" bIns="109463" numCol="1" spcCol="0" rtlCol="0" fromWordArt="0" anchor="t" anchorCtr="0" forceAA="0" compatLnSpc="1">
                <a:prstTxWarp prst="textNoShape">
                  <a:avLst/>
                </a:prstTxWarp>
                <a:noAutofit/>
              </a:bodyPr>
              <a:lstStyle/>
              <a:p>
                <a:pPr algn="ctr" defTabSz="697697" fontAlgn="base">
                  <a:lnSpc>
                    <a:spcPct val="90000"/>
                  </a:lnSpc>
                  <a:spcBef>
                    <a:spcPct val="0"/>
                  </a:spcBef>
                  <a:spcAft>
                    <a:spcPct val="0"/>
                  </a:spcAft>
                </a:pPr>
                <a:endParaRPr lang="en-US" sz="179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extBox 2052"/>
              <p:cNvSpPr txBox="1"/>
              <p:nvPr/>
            </p:nvSpPr>
            <p:spPr>
              <a:xfrm>
                <a:off x="2010540" y="4702506"/>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F#</a:t>
                </a:r>
              </a:p>
            </p:txBody>
          </p:sp>
          <p:pic>
            <p:nvPicPr>
              <p:cNvPr id="66" name="Picture 12" descr="https://marketplace.visualstudio.com/_apis/public/gallery/publisher/Ionide/extension/Ionide-fsharp/latest/assetbyname/Microsoft.VisualStudio.Services.Icons.Default"/>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9167" t="13174" r="7517" b="13132"/>
              <a:stretch/>
            </p:blipFill>
            <p:spPr bwMode="auto">
              <a:xfrm>
                <a:off x="2354739" y="3740307"/>
                <a:ext cx="869070" cy="7687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2071"/>
            <p:cNvGrpSpPr/>
            <p:nvPr/>
          </p:nvGrpSpPr>
          <p:grpSpPr>
            <a:xfrm>
              <a:off x="289879" y="3656343"/>
              <a:ext cx="1554480" cy="1529674"/>
              <a:chOff x="289879" y="3656343"/>
              <a:chExt cx="1554480" cy="1529674"/>
            </a:xfrm>
          </p:grpSpPr>
          <p:sp>
            <p:nvSpPr>
              <p:cNvPr id="60" name="TextBox 2050"/>
              <p:cNvSpPr txBox="1"/>
              <p:nvPr/>
            </p:nvSpPr>
            <p:spPr>
              <a:xfrm>
                <a:off x="289879" y="4702505"/>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Wallaby JS</a:t>
                </a:r>
              </a:p>
            </p:txBody>
          </p:sp>
          <p:grpSp>
            <p:nvGrpSpPr>
              <p:cNvPr id="61" name="Group 23"/>
              <p:cNvGrpSpPr/>
              <p:nvPr/>
            </p:nvGrpSpPr>
            <p:grpSpPr>
              <a:xfrm>
                <a:off x="623578" y="3656343"/>
                <a:ext cx="887082" cy="887082"/>
                <a:chOff x="623578" y="3437753"/>
                <a:chExt cx="887082" cy="887082"/>
              </a:xfrm>
            </p:grpSpPr>
            <p:sp>
              <p:nvSpPr>
                <p:cNvPr id="62" name="Oval 22"/>
                <p:cNvSpPr/>
                <p:nvPr/>
              </p:nvSpPr>
              <p:spPr bwMode="auto">
                <a:xfrm>
                  <a:off x="623578" y="3437753"/>
                  <a:ext cx="887082" cy="88708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829" tIns="109463" rIns="136829" bIns="109463" numCol="1" spcCol="0" rtlCol="0" fromWordArt="0" anchor="t" anchorCtr="0" forceAA="0" compatLnSpc="1">
                  <a:prstTxWarp prst="textNoShape">
                    <a:avLst/>
                  </a:prstTxWarp>
                  <a:noAutofit/>
                </a:bodyPr>
                <a:lstStyle/>
                <a:p>
                  <a:pPr algn="ctr" defTabSz="697697" fontAlgn="base">
                    <a:lnSpc>
                      <a:spcPct val="90000"/>
                    </a:lnSpc>
                    <a:spcBef>
                      <a:spcPct val="0"/>
                    </a:spcBef>
                    <a:spcAft>
                      <a:spcPct val="0"/>
                    </a:spcAft>
                  </a:pPr>
                  <a:endParaRPr lang="en-US" sz="179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97089" y="3611264"/>
                  <a:ext cx="540061" cy="540061"/>
                </a:xfrm>
                <a:prstGeom prst="rect">
                  <a:avLst/>
                </a:prstGeom>
              </p:spPr>
            </p:pic>
          </p:grpSp>
        </p:grpSp>
        <p:grpSp>
          <p:nvGrpSpPr>
            <p:cNvPr id="50" name="Group 2073"/>
            <p:cNvGrpSpPr/>
            <p:nvPr/>
          </p:nvGrpSpPr>
          <p:grpSpPr>
            <a:xfrm>
              <a:off x="3731201" y="3674730"/>
              <a:ext cx="1554480" cy="1511287"/>
              <a:chOff x="3731201" y="3674730"/>
              <a:chExt cx="1554480" cy="1511287"/>
            </a:xfrm>
          </p:grpSpPr>
          <p:sp>
            <p:nvSpPr>
              <p:cNvPr id="58" name="TextBox 2053"/>
              <p:cNvSpPr txBox="1"/>
              <p:nvPr/>
            </p:nvSpPr>
            <p:spPr>
              <a:xfrm>
                <a:off x="3731201" y="4702505"/>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err="1" smtClean="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yo</a:t>
                </a:r>
                <a:endPar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endParaRPr>
              </a:p>
            </p:txBody>
          </p:sp>
          <p:pic>
            <p:nvPicPr>
              <p:cNvPr id="59" name="Picture 26"/>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4064957" y="3674730"/>
                <a:ext cx="886968" cy="886968"/>
              </a:xfrm>
              <a:prstGeom prst="ellipse">
                <a:avLst/>
              </a:prstGeom>
            </p:spPr>
          </p:pic>
        </p:grpSp>
        <p:grpSp>
          <p:nvGrpSpPr>
            <p:cNvPr id="51" name="Group 2077"/>
            <p:cNvGrpSpPr/>
            <p:nvPr/>
          </p:nvGrpSpPr>
          <p:grpSpPr>
            <a:xfrm>
              <a:off x="7172523" y="3656343"/>
              <a:ext cx="1554480" cy="1529674"/>
              <a:chOff x="7172523" y="3656343"/>
              <a:chExt cx="1554480" cy="1529674"/>
            </a:xfrm>
          </p:grpSpPr>
          <p:sp>
            <p:nvSpPr>
              <p:cNvPr id="52" name="TextBox 2064"/>
              <p:cNvSpPr txBox="1"/>
              <p:nvPr/>
            </p:nvSpPr>
            <p:spPr>
              <a:xfrm>
                <a:off x="7172523" y="4702505"/>
                <a:ext cx="1554480" cy="483512"/>
              </a:xfrm>
              <a:prstGeom prst="rect">
                <a:avLst/>
              </a:prstGeom>
            </p:spPr>
            <p:txBody>
              <a:bodyPr wrap="square" lIns="134140" tIns="107312" rIns="134140" bIns="107312" rtlCol="0">
                <a:spAutoFit/>
              </a:bodyPr>
              <a:lstStyle/>
              <a:p>
                <a:pPr algn="ctr" defTabSz="683766">
                  <a:lnSpc>
                    <a:spcPct val="90000"/>
                  </a:lnSpc>
                  <a:spcAft>
                    <a:spcPts val="439"/>
                  </a:spcAft>
                </a:pPr>
                <a:r>
                  <a:rPr lang="en-US" sz="1047" dirty="0" err="1">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rPr>
                  <a:t>searchdocs</a:t>
                </a:r>
                <a:endParaRPr lang="en-US" sz="1047" dirty="0">
                  <a:gradFill>
                    <a:gsLst>
                      <a:gs pos="0">
                        <a:srgbClr val="3C3C3C"/>
                      </a:gs>
                      <a:gs pos="100000">
                        <a:srgbClr val="3C3C3C"/>
                      </a:gs>
                    </a:gsLst>
                    <a:lin ang="5400000" scaled="1"/>
                  </a:gradFill>
                  <a:latin typeface="Segoe UI Semibold" panose="020B0702040204020203" pitchFamily="34" charset="0"/>
                  <a:cs typeface="Segoe UI Semibold" panose="020B0702040204020203" pitchFamily="34" charset="0"/>
                </a:endParaRPr>
              </a:p>
            </p:txBody>
          </p:sp>
          <p:grpSp>
            <p:nvGrpSpPr>
              <p:cNvPr id="53" name="Group 2076"/>
              <p:cNvGrpSpPr/>
              <p:nvPr/>
            </p:nvGrpSpPr>
            <p:grpSpPr>
              <a:xfrm>
                <a:off x="7506222" y="3656343"/>
                <a:ext cx="887082" cy="887082"/>
                <a:chOff x="7547305" y="3656343"/>
                <a:chExt cx="887082" cy="887082"/>
              </a:xfrm>
            </p:grpSpPr>
            <p:sp>
              <p:nvSpPr>
                <p:cNvPr id="54" name="Oval 36"/>
                <p:cNvSpPr/>
                <p:nvPr/>
              </p:nvSpPr>
              <p:spPr bwMode="auto">
                <a:xfrm>
                  <a:off x="7547305" y="3656343"/>
                  <a:ext cx="887082" cy="88708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829" tIns="109463" rIns="136829" bIns="109463" numCol="1" spcCol="0" rtlCol="0" fromWordArt="0" anchor="t" anchorCtr="0" forceAA="0" compatLnSpc="1">
                  <a:prstTxWarp prst="textNoShape">
                    <a:avLst/>
                  </a:prstTxWarp>
                  <a:noAutofit/>
                </a:bodyPr>
                <a:lstStyle/>
                <a:p>
                  <a:pPr algn="ctr" defTabSz="697697" fontAlgn="base">
                    <a:lnSpc>
                      <a:spcPct val="90000"/>
                    </a:lnSpc>
                    <a:spcBef>
                      <a:spcPct val="0"/>
                    </a:spcBef>
                    <a:spcAft>
                      <a:spcPct val="0"/>
                    </a:spcAft>
                  </a:pPr>
                  <a:endParaRPr lang="en-US" sz="179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2063"/>
                <p:cNvGrpSpPr/>
                <p:nvPr/>
              </p:nvGrpSpPr>
              <p:grpSpPr>
                <a:xfrm>
                  <a:off x="7719239" y="3836084"/>
                  <a:ext cx="543214" cy="527600"/>
                  <a:chOff x="7706518" y="3810869"/>
                  <a:chExt cx="543214" cy="527600"/>
                </a:xfrm>
                <a:solidFill>
                  <a:schemeClr val="bg1">
                    <a:lumMod val="75000"/>
                  </a:schemeClr>
                </a:solidFill>
              </p:grpSpPr>
              <p:sp>
                <p:nvSpPr>
                  <p:cNvPr id="56" name="Freeform 9"/>
                  <p:cNvSpPr>
                    <a:spLocks noEditPoints="1"/>
                  </p:cNvSpPr>
                  <p:nvPr/>
                </p:nvSpPr>
                <p:spPr bwMode="auto">
                  <a:xfrm flipH="1">
                    <a:off x="7918954" y="3997354"/>
                    <a:ext cx="330778" cy="341115"/>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grpFill/>
                  <a:ln>
                    <a:noFill/>
                  </a:ln>
                </p:spPr>
                <p:txBody>
                  <a:bodyPr vert="horz" wrap="square" lIns="68415" tIns="34207" rIns="68415" bIns="34207" numCol="1" anchor="t" anchorCtr="0" compatLnSpc="1">
                    <a:prstTxWarp prst="textNoShape">
                      <a:avLst/>
                    </a:prstTxWarp>
                  </a:bodyPr>
                  <a:lstStyle/>
                  <a:p>
                    <a:pPr defTabSz="697859"/>
                    <a:endParaRPr lang="en-US" sz="1374">
                      <a:solidFill>
                        <a:srgbClr val="FFFFFF"/>
                      </a:solidFill>
                      <a:latin typeface="Segoe UI"/>
                    </a:endParaRPr>
                  </a:p>
                </p:txBody>
              </p:sp>
              <p:sp>
                <p:nvSpPr>
                  <p:cNvPr id="57" name="Freeform 13"/>
                  <p:cNvSpPr>
                    <a:spLocks/>
                  </p:cNvSpPr>
                  <p:nvPr/>
                </p:nvSpPr>
                <p:spPr bwMode="auto">
                  <a:xfrm>
                    <a:off x="7706518" y="3810869"/>
                    <a:ext cx="377825" cy="492491"/>
                  </a:xfrm>
                  <a:custGeom>
                    <a:avLst/>
                    <a:gdLst>
                      <a:gd name="T0" fmla="*/ 458 w 458"/>
                      <a:gd name="T1" fmla="*/ 177 h 597"/>
                      <a:gd name="T2" fmla="*/ 404 w 458"/>
                      <a:gd name="T3" fmla="*/ 177 h 597"/>
                      <a:gd name="T4" fmla="*/ 404 w 458"/>
                      <a:gd name="T5" fmla="*/ 43 h 597"/>
                      <a:gd name="T6" fmla="*/ 182 w 458"/>
                      <a:gd name="T7" fmla="*/ 43 h 597"/>
                      <a:gd name="T8" fmla="*/ 182 w 458"/>
                      <a:gd name="T9" fmla="*/ 171 h 597"/>
                      <a:gd name="T10" fmla="*/ 45 w 458"/>
                      <a:gd name="T11" fmla="*/ 171 h 597"/>
                      <a:gd name="T12" fmla="*/ 45 w 458"/>
                      <a:gd name="T13" fmla="*/ 554 h 597"/>
                      <a:gd name="T14" fmla="*/ 321 w 458"/>
                      <a:gd name="T15" fmla="*/ 554 h 597"/>
                      <a:gd name="T16" fmla="*/ 321 w 458"/>
                      <a:gd name="T17" fmla="*/ 597 h 597"/>
                      <a:gd name="T18" fmla="*/ 0 w 458"/>
                      <a:gd name="T19" fmla="*/ 597 h 597"/>
                      <a:gd name="T20" fmla="*/ 0 w 458"/>
                      <a:gd name="T21" fmla="*/ 122 h 597"/>
                      <a:gd name="T22" fmla="*/ 134 w 458"/>
                      <a:gd name="T23" fmla="*/ 0 h 597"/>
                      <a:gd name="T24" fmla="*/ 458 w 458"/>
                      <a:gd name="T25" fmla="*/ 0 h 597"/>
                      <a:gd name="T26" fmla="*/ 458 w 458"/>
                      <a:gd name="T27" fmla="*/ 177 h 597"/>
                      <a:gd name="T28" fmla="*/ 458 w 458"/>
                      <a:gd name="T29" fmla="*/ 177 h 597"/>
                      <a:gd name="T30" fmla="*/ 458 w 458"/>
                      <a:gd name="T31" fmla="*/ 177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597">
                        <a:moveTo>
                          <a:pt x="458" y="177"/>
                        </a:moveTo>
                        <a:lnTo>
                          <a:pt x="404" y="177"/>
                        </a:lnTo>
                        <a:lnTo>
                          <a:pt x="404" y="43"/>
                        </a:lnTo>
                        <a:lnTo>
                          <a:pt x="182" y="43"/>
                        </a:lnTo>
                        <a:lnTo>
                          <a:pt x="182" y="171"/>
                        </a:lnTo>
                        <a:lnTo>
                          <a:pt x="45" y="171"/>
                        </a:lnTo>
                        <a:lnTo>
                          <a:pt x="45" y="554"/>
                        </a:lnTo>
                        <a:lnTo>
                          <a:pt x="321" y="554"/>
                        </a:lnTo>
                        <a:lnTo>
                          <a:pt x="321" y="597"/>
                        </a:lnTo>
                        <a:lnTo>
                          <a:pt x="0" y="597"/>
                        </a:lnTo>
                        <a:lnTo>
                          <a:pt x="0" y="122"/>
                        </a:lnTo>
                        <a:lnTo>
                          <a:pt x="134" y="0"/>
                        </a:lnTo>
                        <a:lnTo>
                          <a:pt x="458" y="0"/>
                        </a:lnTo>
                        <a:lnTo>
                          <a:pt x="458" y="177"/>
                        </a:lnTo>
                        <a:lnTo>
                          <a:pt x="458" y="177"/>
                        </a:lnTo>
                        <a:lnTo>
                          <a:pt x="458"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15" tIns="34207" rIns="68415" bIns="34207" numCol="1" anchor="t" anchorCtr="0" compatLnSpc="1">
                    <a:prstTxWarp prst="textNoShape">
                      <a:avLst/>
                    </a:prstTxWarp>
                  </a:bodyPr>
                  <a:lstStyle/>
                  <a:p>
                    <a:pPr defTabSz="697859"/>
                    <a:endParaRPr lang="en-US" sz="1374">
                      <a:solidFill>
                        <a:srgbClr val="FFFFFF"/>
                      </a:solidFill>
                      <a:latin typeface="Segoe UI"/>
                    </a:endParaRPr>
                  </a:p>
                </p:txBody>
              </p:sp>
            </p:grpSp>
          </p:grpSp>
        </p:grpSp>
      </p:grpSp>
      <p:pic>
        <p:nvPicPr>
          <p:cNvPr id="2" name="Imagen 1"/>
          <p:cNvPicPr>
            <a:picLocks noChangeAspect="1"/>
          </p:cNvPicPr>
          <p:nvPr/>
        </p:nvPicPr>
        <p:blipFill>
          <a:blip r:embed="rId16"/>
          <a:stretch>
            <a:fillRect/>
          </a:stretch>
        </p:blipFill>
        <p:spPr>
          <a:xfrm>
            <a:off x="3995605" y="3726556"/>
            <a:ext cx="1009054" cy="943246"/>
          </a:xfrm>
          <a:prstGeom prst="rect">
            <a:avLst/>
          </a:prstGeom>
        </p:spPr>
      </p:pic>
    </p:spTree>
    <p:extLst>
      <p:ext uri="{BB962C8B-B14F-4D97-AF65-F5344CB8AC3E}">
        <p14:creationId xmlns:p14="http://schemas.microsoft.com/office/powerpoint/2010/main" val="113188517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Visual Studio Code</a:t>
            </a:r>
            <a:endParaRPr lang="es-ES" dirty="0"/>
          </a:p>
        </p:txBody>
      </p:sp>
      <p:sp>
        <p:nvSpPr>
          <p:cNvPr id="20" name="Text Placeholder 1"/>
          <p:cNvSpPr txBox="1">
            <a:spLocks/>
          </p:cNvSpPr>
          <p:nvPr/>
        </p:nvSpPr>
        <p:spPr>
          <a:xfrm>
            <a:off x="303287" y="1147906"/>
            <a:ext cx="11660211" cy="738664"/>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A</a:t>
            </a:r>
            <a:r>
              <a:rPr lang="es-ES" dirty="0" smtClean="0"/>
              <a:t>plicaciones ASP.NET y node.js usando yeoman</a:t>
            </a:r>
            <a:endParaRPr lang="en-US" dirty="0"/>
          </a:p>
        </p:txBody>
      </p:sp>
      <p:sp>
        <p:nvSpPr>
          <p:cNvPr id="4" name="Rectángulo 3"/>
          <p:cNvSpPr/>
          <p:nvPr/>
        </p:nvSpPr>
        <p:spPr>
          <a:xfrm>
            <a:off x="731044" y="3445906"/>
            <a:ext cx="2819400" cy="523220"/>
          </a:xfrm>
          <a:prstGeom prst="rect">
            <a:avLst/>
          </a:prstGeom>
        </p:spPr>
        <p:txBody>
          <a:bodyPr wrap="square">
            <a:spAutoFit/>
          </a:bodyPr>
          <a:lstStyle/>
          <a:p>
            <a:r>
              <a:rPr lang="es-ES" sz="2800" dirty="0">
                <a:solidFill>
                  <a:srgbClr val="444444"/>
                </a:solidFill>
                <a:latin typeface="wf_segoe-ui_normal"/>
              </a:rPr>
              <a:t>ASP.NET Core</a:t>
            </a:r>
            <a:endParaRPr lang="es-ES" sz="2800" dirty="0"/>
          </a:p>
        </p:txBody>
      </p:sp>
      <p:pic>
        <p:nvPicPr>
          <p:cNvPr id="4098" name="Picture 2" descr="https://code.visualstudio.com/images/nodej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644" y="3305202"/>
            <a:ext cx="23622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blog.openshift.com/wp-content/uploads/imported/yeoma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044" y="3192462"/>
            <a:ext cx="1447800" cy="12542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QaPpo8wPBN4wYhtuMULgVBPaTj2StDrW9ato208sb6I8b3i7x9J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3904" y="3445906"/>
            <a:ext cx="1357340" cy="52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hloechen.io/wp-content/uploads/2015/07/gul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1663" y="2308134"/>
            <a:ext cx="4530881" cy="2798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ower.io/img/bower-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8113" y="3090729"/>
            <a:ext cx="1329531" cy="11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13752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Demo</a:t>
            </a:r>
            <a:br>
              <a:rPr lang="es-ES" dirty="0" smtClean="0"/>
            </a:br>
            <a:r>
              <a:rPr lang="es-ES" dirty="0" smtClean="0"/>
              <a:t>Nuestra primera solución</a:t>
            </a:r>
            <a:endParaRPr lang="es-ES" dirty="0"/>
          </a:p>
        </p:txBody>
      </p:sp>
    </p:spTree>
    <p:extLst>
      <p:ext uri="{BB962C8B-B14F-4D97-AF65-F5344CB8AC3E}">
        <p14:creationId xmlns:p14="http://schemas.microsoft.com/office/powerpoint/2010/main" val="389520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s-ES" dirty="0"/>
              <a:t>El </a:t>
            </a:r>
            <a:r>
              <a:rPr lang="es-ES" dirty="0" err="1"/>
              <a:t>stack</a:t>
            </a:r>
            <a:r>
              <a:rPr lang="es-ES" dirty="0"/>
              <a:t> del cliente</a:t>
            </a:r>
          </a:p>
        </p:txBody>
      </p:sp>
    </p:spTree>
    <p:extLst>
      <p:ext uri="{BB962C8B-B14F-4D97-AF65-F5344CB8AC3E}">
        <p14:creationId xmlns:p14="http://schemas.microsoft.com/office/powerpoint/2010/main" val="26185751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El </a:t>
            </a:r>
            <a:r>
              <a:rPr lang="es-ES" dirty="0" err="1" smtClean="0"/>
              <a:t>stack</a:t>
            </a:r>
            <a:r>
              <a:rPr lang="es-ES" dirty="0" smtClean="0"/>
              <a:t> del cliente</a:t>
            </a:r>
            <a:endParaRPr lang="es-ES" dirty="0"/>
          </a:p>
        </p:txBody>
      </p:sp>
      <p:sp>
        <p:nvSpPr>
          <p:cNvPr id="6" name="Text Placeholder 1"/>
          <p:cNvSpPr txBox="1">
            <a:spLocks/>
          </p:cNvSpPr>
          <p:nvPr/>
        </p:nvSpPr>
        <p:spPr>
          <a:xfrm>
            <a:off x="273844" y="1175103"/>
            <a:ext cx="11660211" cy="5613845"/>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Angular JS</a:t>
            </a:r>
          </a:p>
          <a:p>
            <a:pPr lvl="1"/>
            <a:endParaRPr lang="es-ES" dirty="0" smtClean="0"/>
          </a:p>
          <a:p>
            <a:pPr lvl="1"/>
            <a:r>
              <a:rPr lang="es-ES" dirty="0" smtClean="0"/>
              <a:t>Framework MVVM completo del lado del cliente ideal para crear aplicaciones SPA.</a:t>
            </a:r>
          </a:p>
          <a:p>
            <a:pPr lvl="1"/>
            <a:endParaRPr lang="es-ES" dirty="0" smtClean="0"/>
          </a:p>
          <a:p>
            <a:pPr lvl="1"/>
            <a:r>
              <a:rPr lang="es-ES" dirty="0" smtClean="0"/>
              <a:t>Se complementa con el servidor.</a:t>
            </a:r>
          </a:p>
          <a:p>
            <a:pPr lvl="1"/>
            <a:endParaRPr lang="es-ES" dirty="0"/>
          </a:p>
          <a:p>
            <a:pPr lvl="1"/>
            <a:r>
              <a:rPr lang="es-ES" dirty="0" smtClean="0"/>
              <a:t>Originalmente comenzó en Google y ahora es OSS escrito en TypeScript.</a:t>
            </a:r>
          </a:p>
          <a:p>
            <a:pPr lvl="1"/>
            <a:endParaRPr lang="es-ES" dirty="0"/>
          </a:p>
          <a:p>
            <a:pPr lvl="1"/>
            <a:r>
              <a:rPr lang="es-ES" dirty="0" smtClean="0"/>
              <a:t>Estilo declarativo para la manipulación del DOM.</a:t>
            </a:r>
          </a:p>
          <a:p>
            <a:pPr lvl="1"/>
            <a:endParaRPr lang="es-ES" dirty="0"/>
          </a:p>
          <a:p>
            <a:pPr lvl="1"/>
            <a:r>
              <a:rPr lang="es-ES" dirty="0" smtClean="0"/>
              <a:t>Estilo imperativo para expresar la lógica de programación.</a:t>
            </a:r>
          </a:p>
          <a:p>
            <a:pPr lvl="1"/>
            <a:endParaRPr lang="es-ES" dirty="0"/>
          </a:p>
          <a:p>
            <a:pPr lvl="1"/>
            <a:r>
              <a:rPr lang="es-ES" dirty="0" smtClean="0"/>
              <a:t>Fácil de utilizar y de aprender.</a:t>
            </a:r>
            <a:endParaRPr lang="es-ES" dirty="0"/>
          </a:p>
        </p:txBody>
      </p:sp>
      <p:pic>
        <p:nvPicPr>
          <p:cNvPr id="6146" name="Picture 2" descr="https://pbs.twimg.com/profile_images/2660272602/87a5a0fdc86455c3f94b0b0eebfdb1b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62" y="549669"/>
            <a:ext cx="617267" cy="6172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angularjs.org/img/AngularJS-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5444" y="601662"/>
            <a:ext cx="2352675" cy="663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0503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El </a:t>
            </a:r>
            <a:r>
              <a:rPr lang="es-ES" dirty="0" err="1" smtClean="0"/>
              <a:t>stack</a:t>
            </a:r>
            <a:r>
              <a:rPr lang="es-ES" dirty="0" smtClean="0"/>
              <a:t> del cliente</a:t>
            </a:r>
            <a:endParaRPr lang="es-ES" dirty="0"/>
          </a:p>
        </p:txBody>
      </p:sp>
      <p:sp>
        <p:nvSpPr>
          <p:cNvPr id="6" name="Text Placeholder 1"/>
          <p:cNvSpPr txBox="1">
            <a:spLocks/>
          </p:cNvSpPr>
          <p:nvPr/>
        </p:nvSpPr>
        <p:spPr>
          <a:xfrm>
            <a:off x="273844" y="1175103"/>
            <a:ext cx="11660211" cy="3988784"/>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Angular JS</a:t>
            </a:r>
          </a:p>
          <a:p>
            <a:pPr lvl="1"/>
            <a:endParaRPr lang="es-ES" dirty="0" smtClean="0"/>
          </a:p>
          <a:p>
            <a:pPr lvl="1"/>
            <a:r>
              <a:rPr lang="es-ES" dirty="0" smtClean="0"/>
              <a:t>Data binding</a:t>
            </a:r>
          </a:p>
          <a:p>
            <a:pPr lvl="1"/>
            <a:r>
              <a:rPr lang="es-ES" dirty="0" smtClean="0"/>
              <a:t>Directivas</a:t>
            </a:r>
          </a:p>
          <a:p>
            <a:pPr lvl="1"/>
            <a:r>
              <a:rPr lang="es-ES" dirty="0" smtClean="0"/>
              <a:t>Plantillas y vistas</a:t>
            </a:r>
          </a:p>
          <a:p>
            <a:pPr lvl="1"/>
            <a:r>
              <a:rPr lang="es-ES" dirty="0" err="1" smtClean="0"/>
              <a:t>Controllers</a:t>
            </a:r>
            <a:endParaRPr lang="es-ES" dirty="0" smtClean="0"/>
          </a:p>
          <a:p>
            <a:pPr lvl="1"/>
            <a:r>
              <a:rPr lang="es-ES" dirty="0" err="1" smtClean="0"/>
              <a:t>Models</a:t>
            </a:r>
            <a:endParaRPr lang="es-ES" dirty="0" smtClean="0"/>
          </a:p>
          <a:p>
            <a:pPr lvl="1"/>
            <a:r>
              <a:rPr lang="es-ES" dirty="0" err="1" smtClean="0"/>
              <a:t>Services</a:t>
            </a:r>
            <a:r>
              <a:rPr lang="es-ES" dirty="0" smtClean="0"/>
              <a:t> personalizados o no</a:t>
            </a:r>
          </a:p>
          <a:p>
            <a:pPr lvl="1"/>
            <a:r>
              <a:rPr lang="es-ES" dirty="0" smtClean="0"/>
              <a:t>Inyección de dependencias</a:t>
            </a:r>
            <a:endParaRPr lang="es-ES" dirty="0"/>
          </a:p>
        </p:txBody>
      </p:sp>
      <p:pic>
        <p:nvPicPr>
          <p:cNvPr id="6146" name="Picture 2" descr="https://pbs.twimg.com/profile_images/2660272602/87a5a0fdc86455c3f94b0b0eebfdb1b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162" y="549669"/>
            <a:ext cx="617267" cy="6172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angularjs.org/img/AngularJS-lar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5444" y="601662"/>
            <a:ext cx="2352675" cy="663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2370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El </a:t>
            </a:r>
            <a:r>
              <a:rPr lang="es-ES" dirty="0" err="1" smtClean="0"/>
              <a:t>stack</a:t>
            </a:r>
            <a:r>
              <a:rPr lang="es-ES" dirty="0" smtClean="0"/>
              <a:t> del cliente</a:t>
            </a:r>
            <a:endParaRPr lang="es-ES" dirty="0"/>
          </a:p>
        </p:txBody>
      </p:sp>
      <p:sp>
        <p:nvSpPr>
          <p:cNvPr id="6" name="Text Placeholder 1"/>
          <p:cNvSpPr txBox="1">
            <a:spLocks/>
          </p:cNvSpPr>
          <p:nvPr/>
        </p:nvSpPr>
        <p:spPr>
          <a:xfrm>
            <a:off x="273844" y="1175103"/>
            <a:ext cx="11660211" cy="4801314"/>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TypeScript</a:t>
            </a:r>
          </a:p>
          <a:p>
            <a:pPr lvl="1"/>
            <a:endParaRPr lang="es-ES" dirty="0" smtClean="0"/>
          </a:p>
          <a:p>
            <a:pPr lvl="1"/>
            <a:r>
              <a:rPr lang="es-ES" dirty="0" smtClean="0"/>
              <a:t>Fuertemente tipado</a:t>
            </a:r>
            <a:endParaRPr lang="es-ES" dirty="0"/>
          </a:p>
          <a:p>
            <a:pPr lvl="1"/>
            <a:endParaRPr lang="es-ES" dirty="0" smtClean="0"/>
          </a:p>
          <a:p>
            <a:pPr lvl="1"/>
            <a:r>
              <a:rPr lang="es-ES" dirty="0" err="1" smtClean="0"/>
              <a:t>Intellisense</a:t>
            </a:r>
            <a:endParaRPr lang="es-ES" dirty="0"/>
          </a:p>
          <a:p>
            <a:pPr lvl="1"/>
            <a:endParaRPr lang="es-ES" dirty="0" smtClean="0"/>
          </a:p>
          <a:p>
            <a:pPr lvl="1"/>
            <a:r>
              <a:rPr lang="es-ES" dirty="0" smtClean="0"/>
              <a:t>Paradigmas de desarrollo familiares </a:t>
            </a:r>
          </a:p>
          <a:p>
            <a:pPr lvl="1"/>
            <a:endParaRPr lang="es-ES" dirty="0" smtClean="0"/>
          </a:p>
          <a:p>
            <a:pPr lvl="1"/>
            <a:r>
              <a:rPr lang="es-ES" dirty="0" smtClean="0"/>
              <a:t>Aprovechar nuestras clases escritas en C#</a:t>
            </a:r>
            <a:endParaRPr lang="es-ES" dirty="0"/>
          </a:p>
          <a:p>
            <a:pPr lvl="1"/>
            <a:endParaRPr lang="es-ES" dirty="0"/>
          </a:p>
          <a:p>
            <a:pPr lvl="1"/>
            <a:r>
              <a:rPr lang="es-ES" dirty="0" err="1" smtClean="0"/>
              <a:t>TypeLite</a:t>
            </a:r>
            <a:r>
              <a:rPr lang="es-ES" dirty="0" smtClean="0"/>
              <a:t>, generación de definiciones desde las clases de .NET</a:t>
            </a:r>
          </a:p>
        </p:txBody>
      </p:sp>
      <p:pic>
        <p:nvPicPr>
          <p:cNvPr id="6146" name="Picture 2" descr="https://pbs.twimg.com/profile_images/2660272602/87a5a0fdc86455c3f94b0b0eebfdb1b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9044" y="549669"/>
            <a:ext cx="617267" cy="61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5536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Demo</a:t>
            </a:r>
            <a:br>
              <a:rPr lang="es-ES" dirty="0" smtClean="0"/>
            </a:br>
            <a:r>
              <a:rPr lang="es-ES" dirty="0" smtClean="0"/>
              <a:t>Nuestro cliente</a:t>
            </a:r>
            <a:endParaRPr lang="es-ES" dirty="0"/>
          </a:p>
        </p:txBody>
      </p:sp>
    </p:spTree>
    <p:extLst>
      <p:ext uri="{BB962C8B-B14F-4D97-AF65-F5344CB8AC3E}">
        <p14:creationId xmlns:p14="http://schemas.microsoft.com/office/powerpoint/2010/main" val="3069880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El </a:t>
            </a:r>
            <a:r>
              <a:rPr lang="es-ES" dirty="0" err="1"/>
              <a:t>stack</a:t>
            </a:r>
            <a:r>
              <a:rPr lang="es-ES" dirty="0"/>
              <a:t> del servidor</a:t>
            </a:r>
          </a:p>
        </p:txBody>
      </p:sp>
    </p:spTree>
    <p:extLst>
      <p:ext uri="{BB962C8B-B14F-4D97-AF65-F5344CB8AC3E}">
        <p14:creationId xmlns:p14="http://schemas.microsoft.com/office/powerpoint/2010/main" val="255591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El </a:t>
            </a:r>
            <a:r>
              <a:rPr lang="es-ES" dirty="0" err="1" smtClean="0"/>
              <a:t>stack</a:t>
            </a:r>
            <a:r>
              <a:rPr lang="es-ES" dirty="0" smtClean="0"/>
              <a:t> del servidor</a:t>
            </a:r>
            <a:endParaRPr lang="es-ES" dirty="0"/>
          </a:p>
        </p:txBody>
      </p:sp>
      <p:sp>
        <p:nvSpPr>
          <p:cNvPr id="6" name="Text Placeholder 1"/>
          <p:cNvSpPr txBox="1">
            <a:spLocks/>
          </p:cNvSpPr>
          <p:nvPr/>
        </p:nvSpPr>
        <p:spPr>
          <a:xfrm>
            <a:off x="273844" y="1175103"/>
            <a:ext cx="11660211" cy="4801314"/>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ASP.NET Web Api</a:t>
            </a:r>
          </a:p>
          <a:p>
            <a:pPr lvl="1"/>
            <a:endParaRPr lang="es-ES" dirty="0" smtClean="0"/>
          </a:p>
          <a:p>
            <a:pPr lvl="1"/>
            <a:r>
              <a:rPr lang="es-ES" dirty="0" smtClean="0"/>
              <a:t>Servicios REST</a:t>
            </a:r>
            <a:endParaRPr lang="es-ES" dirty="0"/>
          </a:p>
          <a:p>
            <a:pPr lvl="1"/>
            <a:endParaRPr lang="es-ES" dirty="0" smtClean="0"/>
          </a:p>
          <a:p>
            <a:pPr lvl="1"/>
            <a:r>
              <a:rPr lang="es-ES" dirty="0" smtClean="0"/>
              <a:t>Desarrollada con C# o VB.NET en el servidor</a:t>
            </a:r>
            <a:endParaRPr lang="es-ES" dirty="0"/>
          </a:p>
          <a:p>
            <a:pPr lvl="1"/>
            <a:endParaRPr lang="es-ES" dirty="0" smtClean="0"/>
          </a:p>
          <a:p>
            <a:pPr lvl="1"/>
            <a:r>
              <a:rPr lang="es-ES" dirty="0" smtClean="0"/>
              <a:t>El servidor es el encargado en todo momento de proporcionar datos al cliente</a:t>
            </a:r>
          </a:p>
          <a:p>
            <a:pPr lvl="1"/>
            <a:endParaRPr lang="es-ES" dirty="0" smtClean="0"/>
          </a:p>
          <a:p>
            <a:pPr lvl="1"/>
            <a:r>
              <a:rPr lang="es-ES" dirty="0" smtClean="0"/>
              <a:t>Comparte los mismos procesos de negocio a múltiples consumidores</a:t>
            </a:r>
          </a:p>
          <a:p>
            <a:pPr lvl="1"/>
            <a:endParaRPr lang="es-ES" dirty="0"/>
          </a:p>
          <a:p>
            <a:pPr lvl="1"/>
            <a:r>
              <a:rPr lang="es-ES" dirty="0" smtClean="0"/>
              <a:t>Desarrollo </a:t>
            </a:r>
            <a:r>
              <a:rPr lang="es-ES" dirty="0" err="1" smtClean="0"/>
              <a:t>friendly</a:t>
            </a:r>
            <a:r>
              <a:rPr lang="es-ES" dirty="0" smtClean="0"/>
              <a:t> para ASP.NET MVC</a:t>
            </a:r>
          </a:p>
        </p:txBody>
      </p:sp>
      <p:sp>
        <p:nvSpPr>
          <p:cNvPr id="7" name="Rectángulo 6"/>
          <p:cNvSpPr/>
          <p:nvPr/>
        </p:nvSpPr>
        <p:spPr>
          <a:xfrm>
            <a:off x="8808244" y="412028"/>
            <a:ext cx="3810000" cy="646331"/>
          </a:xfrm>
          <a:prstGeom prst="rect">
            <a:avLst/>
          </a:prstGeom>
        </p:spPr>
        <p:txBody>
          <a:bodyPr wrap="square">
            <a:spAutoFit/>
          </a:bodyPr>
          <a:lstStyle/>
          <a:p>
            <a:r>
              <a:rPr lang="es-ES" sz="3600" dirty="0">
                <a:solidFill>
                  <a:srgbClr val="444444"/>
                </a:solidFill>
                <a:latin typeface="wf_segoe-ui_normal"/>
              </a:rPr>
              <a:t>ASP.NET Core</a:t>
            </a:r>
            <a:endParaRPr lang="es-ES" sz="3600" dirty="0"/>
          </a:p>
        </p:txBody>
      </p:sp>
    </p:spTree>
    <p:extLst>
      <p:ext uri="{BB962C8B-B14F-4D97-AF65-F5344CB8AC3E}">
        <p14:creationId xmlns:p14="http://schemas.microsoft.com/office/powerpoint/2010/main" val="17734883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Demo</a:t>
            </a:r>
            <a:r>
              <a:rPr lang="es-ES" dirty="0"/>
              <a:t/>
            </a:r>
            <a:br>
              <a:rPr lang="es-ES" dirty="0"/>
            </a:br>
            <a:r>
              <a:rPr lang="es-ES" dirty="0" smtClean="0"/>
              <a:t>Nuestro servidor</a:t>
            </a:r>
            <a:endParaRPr lang="es-ES" dirty="0"/>
          </a:p>
        </p:txBody>
      </p:sp>
    </p:spTree>
    <p:extLst>
      <p:ext uri="{BB962C8B-B14F-4D97-AF65-F5344CB8AC3E}">
        <p14:creationId xmlns:p14="http://schemas.microsoft.com/office/powerpoint/2010/main" val="4117341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68" y="1820862"/>
            <a:ext cx="11885618" cy="3666097"/>
          </a:xfrm>
        </p:spPr>
        <p:txBody>
          <a:bodyPr/>
          <a:lstStyle/>
          <a:p>
            <a:r>
              <a:rPr lang="es-ES" dirty="0" smtClean="0"/>
              <a:t>Y ahora, todo a la vez…</a:t>
            </a:r>
            <a:br>
              <a:rPr lang="es-ES" dirty="0" smtClean="0"/>
            </a:br>
            <a:r>
              <a:rPr lang="es-ES" dirty="0"/>
              <a:t/>
            </a:r>
            <a:br>
              <a:rPr lang="es-ES" dirty="0"/>
            </a:br>
            <a:r>
              <a:rPr lang="es-ES" dirty="0" smtClean="0"/>
              <a:t/>
            </a:r>
            <a:br>
              <a:rPr lang="es-ES" dirty="0" smtClean="0"/>
            </a:br>
            <a:r>
              <a:rPr lang="es-ES" dirty="0" smtClean="0"/>
              <a:t/>
            </a:r>
            <a:br>
              <a:rPr lang="es-ES" dirty="0" smtClean="0"/>
            </a:br>
            <a:r>
              <a:rPr lang="es-ES" dirty="0" smtClean="0"/>
              <a:t>					….y para todos los SO!</a:t>
            </a:r>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44" y="3397499"/>
            <a:ext cx="2583460" cy="687684"/>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444" y="3116262"/>
            <a:ext cx="2133600" cy="1250157"/>
          </a:xfrm>
          <a:prstGeom prst="rect">
            <a:avLst/>
          </a:prstGeom>
        </p:spPr>
      </p:pic>
      <p:sp>
        <p:nvSpPr>
          <p:cNvPr id="5" name="Rectángulo 4"/>
          <p:cNvSpPr/>
          <p:nvPr/>
        </p:nvSpPr>
        <p:spPr>
          <a:xfrm>
            <a:off x="6446044" y="3366370"/>
            <a:ext cx="3505200" cy="646331"/>
          </a:xfrm>
          <a:prstGeom prst="rect">
            <a:avLst/>
          </a:prstGeom>
        </p:spPr>
        <p:txBody>
          <a:bodyPr wrap="square">
            <a:spAutoFit/>
          </a:bodyPr>
          <a:lstStyle/>
          <a:p>
            <a:r>
              <a:rPr lang="es-ES" sz="3600" dirty="0">
                <a:solidFill>
                  <a:schemeClr val="bg1"/>
                </a:solidFill>
                <a:latin typeface="wf_segoe-ui_normal"/>
              </a:rPr>
              <a:t>ASP.NET Core</a:t>
            </a:r>
            <a:endParaRPr lang="es-ES" sz="3600" dirty="0">
              <a:solidFill>
                <a:schemeClr val="bg1"/>
              </a:solidFill>
            </a:endParaRPr>
          </a:p>
        </p:txBody>
      </p:sp>
      <p:pic>
        <p:nvPicPr>
          <p:cNvPr id="7170" name="Picture 2" descr="http://www.macupdate.com/images/icons256/5402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3644" y="2993390"/>
            <a:ext cx="1393108" cy="1393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730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hemos hecho?</a:t>
            </a:r>
          </a:p>
        </p:txBody>
      </p:sp>
    </p:spTree>
    <p:extLst>
      <p:ext uri="{BB962C8B-B14F-4D97-AF65-F5344CB8AC3E}">
        <p14:creationId xmlns:p14="http://schemas.microsoft.com/office/powerpoint/2010/main" val="3638796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¿Qué hemos hecho?</a:t>
            </a:r>
          </a:p>
        </p:txBody>
      </p:sp>
      <p:sp>
        <p:nvSpPr>
          <p:cNvPr id="6" name="Text Placeholder 1"/>
          <p:cNvSpPr txBox="1">
            <a:spLocks/>
          </p:cNvSpPr>
          <p:nvPr/>
        </p:nvSpPr>
        <p:spPr>
          <a:xfrm>
            <a:off x="426244" y="2031603"/>
            <a:ext cx="11582400" cy="2400657"/>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s-ES" dirty="0" smtClean="0"/>
              <a:t>¡Un aplicación web veloz, eficiente, preparada para un entorno </a:t>
            </a:r>
            <a:r>
              <a:rPr lang="es-ES" dirty="0" err="1" smtClean="0"/>
              <a:t>cloud</a:t>
            </a:r>
            <a:r>
              <a:rPr lang="es-ES" dirty="0" smtClean="0"/>
              <a:t> escalable y distribuido para Windows, Linux y Mac usando cómo nexo de unión .NET Core!</a:t>
            </a:r>
          </a:p>
        </p:txBody>
      </p:sp>
    </p:spTree>
    <p:extLst>
      <p:ext uri="{BB962C8B-B14F-4D97-AF65-F5344CB8AC3E}">
        <p14:creationId xmlns:p14="http://schemas.microsoft.com/office/powerpoint/2010/main" val="33224623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Referencias</a:t>
            </a:r>
            <a:endParaRPr lang="es-ES" dirty="0"/>
          </a:p>
        </p:txBody>
      </p:sp>
    </p:spTree>
    <p:extLst>
      <p:ext uri="{BB962C8B-B14F-4D97-AF65-F5344CB8AC3E}">
        <p14:creationId xmlns:p14="http://schemas.microsoft.com/office/powerpoint/2010/main" val="3993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smtClean="0"/>
              <a:t>Referencias</a:t>
            </a:r>
            <a:endParaRPr lang="es-ES" dirty="0"/>
          </a:p>
        </p:txBody>
      </p:sp>
      <p:sp>
        <p:nvSpPr>
          <p:cNvPr id="6" name="Text Placeholder 1"/>
          <p:cNvSpPr txBox="1">
            <a:spLocks/>
          </p:cNvSpPr>
          <p:nvPr/>
        </p:nvSpPr>
        <p:spPr>
          <a:xfrm>
            <a:off x="273844" y="1260673"/>
            <a:ext cx="11660211" cy="2769989"/>
          </a:xfrm>
          <a:prstGeom prst="rect">
            <a:avLst/>
          </a:prstGeom>
        </p:spPr>
        <p:txBody>
          <a:bodyPr vert="horz" wrap="square" lIns="146304" tIns="91440" rIns="146304" bIns="91440" rtlCol="0">
            <a:spAutoFit/>
          </a:bodyPr>
          <a:lst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hlinkClick r:id="rId3"/>
              </a:rPr>
              <a:t>http://asp.net</a:t>
            </a:r>
            <a:r>
              <a:rPr lang="es-ES" dirty="0"/>
              <a:t> </a:t>
            </a:r>
            <a:endParaRPr lang="es-ES" dirty="0" smtClean="0">
              <a:hlinkClick r:id="rId4"/>
            </a:endParaRPr>
          </a:p>
          <a:p>
            <a:r>
              <a:rPr lang="es-ES" dirty="0" smtClean="0">
                <a:hlinkClick r:id="rId4"/>
              </a:rPr>
              <a:t>http://docs.asp.net</a:t>
            </a:r>
            <a:endParaRPr lang="es-ES" dirty="0"/>
          </a:p>
          <a:p>
            <a:r>
              <a:rPr lang="es-ES" dirty="0" smtClean="0">
                <a:hlinkClick r:id="rId5"/>
              </a:rPr>
              <a:t>http://code.visualstudio.com</a:t>
            </a:r>
            <a:endParaRPr lang="es-ES" dirty="0" smtClean="0"/>
          </a:p>
          <a:p>
            <a:r>
              <a:rPr lang="es-ES" dirty="0" smtClean="0">
                <a:hlinkClick r:id="rId6"/>
              </a:rPr>
              <a:t>http://yeoman.io</a:t>
            </a:r>
            <a:endParaRPr lang="es-ES" dirty="0" smtClean="0"/>
          </a:p>
        </p:txBody>
      </p:sp>
    </p:spTree>
    <p:extLst>
      <p:ext uri="{BB962C8B-B14F-4D97-AF65-F5344CB8AC3E}">
        <p14:creationId xmlns:p14="http://schemas.microsoft.com/office/powerpoint/2010/main" val="192947267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s-ES" dirty="0"/>
              <a:t>http://aka.ms/DOTNETT1S5 </a:t>
            </a:r>
          </a:p>
        </p:txBody>
      </p:sp>
      <p:pic>
        <p:nvPicPr>
          <p:cNvPr id="4" name="Marcador de posición de imagen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 b="68"/>
          <a:stretch>
            <a:fillRect/>
          </a:stretch>
        </p:blipFill>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s-ES" dirty="0"/>
              <a:t>http://aka.ms/DOTNETT1S5 </a:t>
            </a:r>
          </a:p>
        </p:txBody>
      </p:sp>
      <p:pic>
        <p:nvPicPr>
          <p:cNvPr id="7" name="Marcador de posición de imagen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68" b="68"/>
          <a:stretch>
            <a:fillRect/>
          </a:stretch>
        </p:blipFill>
        <p:spPr/>
      </p:pic>
      <p:sp>
        <p:nvSpPr>
          <p:cNvPr id="6" name="Text Placeholder 1"/>
          <p:cNvSpPr>
            <a:spLocks noGrp="1"/>
          </p:cNvSpPr>
          <p:nvPr>
            <p:ph type="body" sz="quarter" idx="12"/>
          </p:nvPr>
        </p:nvSpPr>
        <p:spPr>
          <a:xfrm>
            <a:off x="351004" y="3649662"/>
            <a:ext cx="7009440" cy="2362200"/>
          </a:xfrm>
        </p:spPr>
        <p:txBody>
          <a:bodyPr/>
          <a:lstStyle/>
          <a:p>
            <a:pPr lvl="0"/>
            <a:r>
              <a:rPr lang="en-US" sz="2000" dirty="0" smtClean="0"/>
              <a:t>Francesc Jaumot</a:t>
            </a:r>
            <a:endParaRPr lang="en-US" sz="2000" dirty="0"/>
          </a:p>
          <a:p>
            <a:pPr lvl="0"/>
            <a:r>
              <a:rPr lang="en-US" sz="2000" dirty="0" smtClean="0"/>
              <a:t>MVP ASP.NET, Manager at Clibb</a:t>
            </a:r>
            <a:endParaRPr lang="en-US" sz="2000" dirty="0"/>
          </a:p>
          <a:p>
            <a:pPr lvl="0"/>
            <a:r>
              <a:rPr lang="en-US" sz="2000" dirty="0" smtClean="0">
                <a:hlinkClick r:id="rId4"/>
              </a:rPr>
              <a:t>fjaumot@clibb.es</a:t>
            </a:r>
            <a:endParaRPr lang="en-US" sz="2000" dirty="0" smtClean="0"/>
          </a:p>
          <a:p>
            <a:pPr lvl="0"/>
            <a:r>
              <a:rPr lang="en-US" sz="2000" dirty="0" smtClean="0"/>
              <a:t>@</a:t>
            </a:r>
            <a:r>
              <a:rPr lang="en-US" sz="2000" dirty="0" err="1" smtClean="0"/>
              <a:t>fjaumot</a:t>
            </a:r>
            <a:endParaRPr lang="en-US" sz="2000" dirty="0" smtClean="0"/>
          </a:p>
          <a:p>
            <a:pPr lvl="0"/>
            <a:endParaRPr lang="en-US" sz="2000" dirty="0"/>
          </a:p>
          <a:p>
            <a:pPr lvl="0"/>
            <a:r>
              <a:rPr lang="en-US" sz="2000" dirty="0" smtClean="0"/>
              <a:t>Jose Cousiño</a:t>
            </a:r>
          </a:p>
          <a:p>
            <a:pPr lvl="0"/>
            <a:r>
              <a:rPr lang="en-US" sz="2000" dirty="0" smtClean="0"/>
              <a:t>Software Architect at Birchman</a:t>
            </a:r>
          </a:p>
          <a:p>
            <a:pPr lvl="0"/>
            <a:r>
              <a:rPr lang="en-US" sz="2000" dirty="0" smtClean="0">
                <a:hlinkClick r:id="rId5"/>
              </a:rPr>
              <a:t>Josemaria.cousino@birchmangroup.com</a:t>
            </a:r>
            <a:r>
              <a:rPr lang="en-US" sz="2000" dirty="0" smtClean="0"/>
              <a:t> </a:t>
            </a:r>
            <a:endParaRPr lang="en-US" sz="2000" dirty="0"/>
          </a:p>
        </p:txBody>
      </p:sp>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56" y="1287462"/>
            <a:ext cx="11887199" cy="5829288"/>
          </a:xfrm>
        </p:spPr>
        <p:txBody>
          <a:bodyPr/>
          <a:lstStyle/>
          <a:p>
            <a:pPr lvl="0"/>
            <a:r>
              <a:rPr lang="es-ES" sz="3600" dirty="0" smtClean="0"/>
              <a:t>Single Page Applications</a:t>
            </a:r>
          </a:p>
          <a:p>
            <a:pPr lvl="1"/>
            <a:r>
              <a:rPr lang="es-ES" sz="2000" dirty="0" smtClean="0"/>
              <a:t>¿Que es exactamente una SPA?</a:t>
            </a:r>
          </a:p>
          <a:p>
            <a:pPr lvl="1"/>
            <a:r>
              <a:rPr lang="es-ES" sz="2000" dirty="0" smtClean="0"/>
              <a:t>Porqué las SPAs son…. Increíbles! </a:t>
            </a:r>
            <a:r>
              <a:rPr lang="es-ES" sz="2000" dirty="0"/>
              <a:t>a</a:t>
            </a:r>
            <a:r>
              <a:rPr lang="es-ES" sz="2000" dirty="0" smtClean="0"/>
              <a:t>unque tienen sus retos</a:t>
            </a:r>
          </a:p>
          <a:p>
            <a:pPr lvl="0"/>
            <a:r>
              <a:rPr lang="es-ES" sz="3600" dirty="0" smtClean="0"/>
              <a:t>ASP.NET Core 1.0 y la web moderna</a:t>
            </a:r>
          </a:p>
          <a:p>
            <a:r>
              <a:rPr lang="es-ES" sz="3600" dirty="0" smtClean="0"/>
              <a:t>Visual Studio Code</a:t>
            </a:r>
            <a:endParaRPr lang="es-ES" sz="2000" dirty="0" smtClean="0"/>
          </a:p>
          <a:p>
            <a:pPr lvl="0"/>
            <a:r>
              <a:rPr lang="es-ES" sz="3600" dirty="0" smtClean="0"/>
              <a:t>El stack del cliente</a:t>
            </a:r>
          </a:p>
          <a:p>
            <a:pPr lvl="1"/>
            <a:r>
              <a:rPr lang="es-ES" sz="2000" dirty="0" smtClean="0"/>
              <a:t>Angular 2 + JS/</a:t>
            </a:r>
            <a:r>
              <a:rPr lang="es-ES" sz="2000" dirty="0" err="1" smtClean="0"/>
              <a:t>TypeScript</a:t>
            </a:r>
            <a:endParaRPr lang="es-ES" sz="2000" dirty="0" smtClean="0"/>
          </a:p>
          <a:p>
            <a:r>
              <a:rPr lang="es-ES" sz="3600" dirty="0" smtClean="0"/>
              <a:t>El </a:t>
            </a:r>
            <a:r>
              <a:rPr lang="es-ES" sz="3600" dirty="0" err="1" smtClean="0"/>
              <a:t>stack</a:t>
            </a:r>
            <a:r>
              <a:rPr lang="es-ES" sz="3600" dirty="0" smtClean="0"/>
              <a:t> del servidor</a:t>
            </a:r>
          </a:p>
          <a:p>
            <a:pPr lvl="1"/>
            <a:r>
              <a:rPr lang="es-ES" sz="2000" dirty="0" smtClean="0"/>
              <a:t>Web Api</a:t>
            </a:r>
          </a:p>
          <a:p>
            <a:r>
              <a:rPr lang="es-ES" dirty="0" smtClean="0"/>
              <a:t>¿Qué hemos hecho?</a:t>
            </a:r>
            <a:endParaRPr lang="es-ES" dirty="0"/>
          </a:p>
          <a:p>
            <a:endParaRPr lang="es-ES" dirty="0"/>
          </a:p>
        </p:txBody>
      </p:sp>
      <p:sp>
        <p:nvSpPr>
          <p:cNvPr id="3" name="Title 2"/>
          <p:cNvSpPr>
            <a:spLocks noGrp="1"/>
          </p:cNvSpPr>
          <p:nvPr>
            <p:ph type="title"/>
          </p:nvPr>
        </p:nvSpPr>
        <p:spPr/>
        <p:txBody>
          <a:bodyPr/>
          <a:lstStyle/>
          <a:p>
            <a:r>
              <a:rPr lang="es-ES" dirty="0"/>
              <a:t>Agenda</a:t>
            </a:r>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81410" y="1222348"/>
            <a:ext cx="8374910" cy="1846659"/>
          </a:xfrm>
        </p:spPr>
        <p:txBody>
          <a:bodyPr/>
          <a:lstStyle/>
          <a:p>
            <a:pPr algn="just"/>
            <a:r>
              <a:rPr lang="es-ES" sz="2400" dirty="0" smtClean="0"/>
              <a:t>Emprendedor y entusiasta de las tecnologías Microsoft con amplio conocimiento en diferentes áreas de desarrollo con tecnologías .NET. Actualmente es fundador de diferentes compañías tecnologías y Manager en Clibb, a Birchman Company. Desde el año paso es MVP en ASP.NET</a:t>
            </a:r>
            <a:endParaRPr lang="es-ES" sz="2400" dirty="0"/>
          </a:p>
        </p:txBody>
      </p:sp>
      <p:pic>
        <p:nvPicPr>
          <p:cNvPr id="8" name="Marcador de posición de imagen 7"/>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p:pic>
      <p:pic>
        <p:nvPicPr>
          <p:cNvPr id="9" name="Marcador de posición de imagen 8"/>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16458" r="16458"/>
          <a:stretch>
            <a:fillRect/>
          </a:stretch>
        </p:blipFill>
        <p:spPr/>
      </p:pic>
      <p:sp>
        <p:nvSpPr>
          <p:cNvPr id="5" name="Text Placeholder 4"/>
          <p:cNvSpPr>
            <a:spLocks noGrp="1"/>
          </p:cNvSpPr>
          <p:nvPr>
            <p:ph type="body" sz="quarter" idx="22"/>
          </p:nvPr>
        </p:nvSpPr>
        <p:spPr>
          <a:xfrm>
            <a:off x="3781410" y="4130622"/>
            <a:ext cx="8374910" cy="1514261"/>
          </a:xfrm>
        </p:spPr>
        <p:txBody>
          <a:bodyPr/>
          <a:lstStyle/>
          <a:p>
            <a:pPr algn="just"/>
            <a:r>
              <a:rPr lang="es-ES" sz="2400" dirty="0" smtClean="0"/>
              <a:t>MCT desde 2004, profesor y Team Lead en Clibb, a Birchman Company, apasionado de las tecnologías Microsoft con amplio conocimiento en el área de .NET, sobretodo, en desarrollo web.</a:t>
            </a:r>
            <a:endParaRPr lang="es-ES" sz="2400" dirty="0"/>
          </a:p>
        </p:txBody>
      </p:sp>
      <p:sp>
        <p:nvSpPr>
          <p:cNvPr id="6" name="Text Placeholder 5"/>
          <p:cNvSpPr>
            <a:spLocks noGrp="1"/>
          </p:cNvSpPr>
          <p:nvPr>
            <p:ph type="body" sz="quarter" idx="23"/>
          </p:nvPr>
        </p:nvSpPr>
        <p:spPr/>
        <p:txBody>
          <a:bodyPr/>
          <a:lstStyle/>
          <a:p>
            <a:r>
              <a:rPr lang="es-ES" dirty="0" smtClean="0"/>
              <a:t>Jose Cousiño</a:t>
            </a:r>
            <a:endParaRPr lang="es-ES" dirty="0"/>
          </a:p>
        </p:txBody>
      </p:sp>
      <p:sp>
        <p:nvSpPr>
          <p:cNvPr id="7" name="Text Placeholder 6"/>
          <p:cNvSpPr>
            <a:spLocks noGrp="1"/>
          </p:cNvSpPr>
          <p:nvPr>
            <p:ph type="body" sz="quarter" idx="24"/>
          </p:nvPr>
        </p:nvSpPr>
        <p:spPr/>
        <p:txBody>
          <a:bodyPr/>
          <a:lstStyle/>
          <a:p>
            <a:r>
              <a:rPr lang="es-ES" dirty="0" smtClean="0"/>
              <a:t>Francesc Jaumot</a:t>
            </a:r>
            <a:endParaRPr lang="es-ES" dirty="0"/>
          </a:p>
        </p:txBody>
      </p:sp>
    </p:spTree>
    <p:extLst>
      <p:ext uri="{BB962C8B-B14F-4D97-AF65-F5344CB8AC3E}">
        <p14:creationId xmlns:p14="http://schemas.microsoft.com/office/powerpoint/2010/main" val="401971355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Single Page </a:t>
            </a:r>
            <a:r>
              <a:rPr lang="es-ES" dirty="0" err="1" smtClean="0"/>
              <a:t>Application</a:t>
            </a:r>
            <a:endParaRPr lang="es-ES" dirty="0"/>
          </a:p>
        </p:txBody>
      </p:sp>
    </p:spTree>
    <p:extLst>
      <p:ext uri="{BB962C8B-B14F-4D97-AF65-F5344CB8AC3E}">
        <p14:creationId xmlns:p14="http://schemas.microsoft.com/office/powerpoint/2010/main" val="68445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2444" y="1516062"/>
            <a:ext cx="6109627" cy="3508653"/>
          </a:xfrm>
        </p:spPr>
        <p:txBody>
          <a:bodyPr/>
          <a:lstStyle/>
          <a:p>
            <a:r>
              <a:rPr lang="es-ES" dirty="0"/>
              <a:t>S</a:t>
            </a:r>
            <a:r>
              <a:rPr lang="es-ES" dirty="0" smtClean="0"/>
              <a:t>on </a:t>
            </a:r>
            <a:r>
              <a:rPr lang="es-ES" dirty="0"/>
              <a:t>aplicaciones web que cargan una única página de HTML y la actualizan de forma dinámica en función de las interacciones del usuario con esa </a:t>
            </a:r>
            <a:r>
              <a:rPr lang="es-ES" dirty="0" smtClean="0"/>
              <a:t>página.</a:t>
            </a:r>
            <a:endParaRPr lang="en-US" dirty="0"/>
          </a:p>
        </p:txBody>
      </p:sp>
      <p:sp>
        <p:nvSpPr>
          <p:cNvPr id="3" name="Title 2"/>
          <p:cNvSpPr>
            <a:spLocks noGrp="1"/>
          </p:cNvSpPr>
          <p:nvPr>
            <p:ph type="title"/>
          </p:nvPr>
        </p:nvSpPr>
        <p:spPr/>
        <p:txBody>
          <a:bodyPr/>
          <a:lstStyle/>
          <a:p>
            <a:r>
              <a:rPr lang="es-ES" dirty="0"/>
              <a:t>¿</a:t>
            </a:r>
            <a:r>
              <a:rPr lang="es-ES" dirty="0" smtClean="0"/>
              <a:t>Que es exactamente una SPA?</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044" y="1363662"/>
            <a:ext cx="3961907" cy="4265608"/>
          </a:xfrm>
          <a:prstGeom prst="rect">
            <a:avLst/>
          </a:prstGeom>
        </p:spPr>
      </p:pic>
    </p:spTree>
    <p:extLst>
      <p:ext uri="{BB962C8B-B14F-4D97-AF65-F5344CB8AC3E}">
        <p14:creationId xmlns:p14="http://schemas.microsoft.com/office/powerpoint/2010/main" val="28439931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74607" y="1299940"/>
            <a:ext cx="5790437" cy="6241709"/>
          </a:xfrm>
        </p:spPr>
        <p:txBody>
          <a:bodyPr/>
          <a:lstStyle/>
          <a:p>
            <a:pPr lvl="1"/>
            <a:r>
              <a:rPr lang="es-ES" dirty="0" smtClean="0"/>
              <a:t>Son fluidas.</a:t>
            </a:r>
          </a:p>
          <a:p>
            <a:pPr lvl="1"/>
            <a:endParaRPr lang="es-ES" dirty="0" smtClean="0"/>
          </a:p>
          <a:p>
            <a:pPr lvl="1"/>
            <a:r>
              <a:rPr lang="es-ES" dirty="0" smtClean="0"/>
              <a:t>Acercan la experiencia de usuario de las aplicaciones de escritorio en un entorno web.</a:t>
            </a:r>
          </a:p>
          <a:p>
            <a:pPr lvl="1"/>
            <a:endParaRPr lang="es-ES" dirty="0"/>
          </a:p>
          <a:p>
            <a:pPr lvl="1"/>
            <a:r>
              <a:rPr lang="es-ES" dirty="0" smtClean="0"/>
              <a:t>Usan tecnologías modernas y flexibles.</a:t>
            </a:r>
          </a:p>
          <a:p>
            <a:pPr lvl="1"/>
            <a:endParaRPr lang="es-ES" dirty="0"/>
          </a:p>
          <a:p>
            <a:pPr lvl="1"/>
            <a:r>
              <a:rPr lang="es-ES" dirty="0" smtClean="0"/>
              <a:t>Los frameworks de desarrollo siguen patrones similares (MVVM).</a:t>
            </a:r>
          </a:p>
          <a:p>
            <a:pPr lvl="1"/>
            <a:endParaRPr lang="es-ES" dirty="0"/>
          </a:p>
          <a:p>
            <a:pPr lvl="1"/>
            <a:r>
              <a:rPr lang="es-ES" dirty="0" smtClean="0"/>
              <a:t>Están preparadas para el desarrollo empresarial.</a:t>
            </a:r>
          </a:p>
          <a:p>
            <a:pPr lvl="1"/>
            <a:endParaRPr lang="es-ES" dirty="0"/>
          </a:p>
          <a:p>
            <a:pPr lvl="1"/>
            <a:endParaRPr lang="es-ES" dirty="0"/>
          </a:p>
        </p:txBody>
      </p:sp>
      <p:sp>
        <p:nvSpPr>
          <p:cNvPr id="5" name="Rectángulo 4"/>
          <p:cNvSpPr/>
          <p:nvPr/>
        </p:nvSpPr>
        <p:spPr>
          <a:xfrm>
            <a:off x="6369844" y="-1"/>
            <a:ext cx="6065044" cy="6994525"/>
          </a:xfrm>
          <a:prstGeom prst="rect">
            <a:avLst/>
          </a:prstGeom>
          <a:solidFill>
            <a:srgbClr val="67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927902">
            <a:off x="10641869" y="220662"/>
            <a:ext cx="1518421" cy="1518421"/>
          </a:xfrm>
          <a:prstGeom prst="rect">
            <a:avLst/>
          </a:prstGeom>
        </p:spPr>
      </p:pic>
      <p:pic>
        <p:nvPicPr>
          <p:cNvPr id="7" name="Imagen 6"/>
          <p:cNvPicPr>
            <a:picLocks noChangeAspect="1"/>
          </p:cNvPicPr>
          <p:nvPr/>
        </p:nvPicPr>
        <p:blipFill>
          <a:blip r:embed="rId4"/>
          <a:stretch>
            <a:fillRect/>
          </a:stretch>
        </p:blipFill>
        <p:spPr>
          <a:xfrm>
            <a:off x="8887686" y="6164262"/>
            <a:ext cx="3190673" cy="535577"/>
          </a:xfrm>
          <a:prstGeom prst="rect">
            <a:avLst/>
          </a:prstGeom>
        </p:spPr>
      </p:pic>
      <p:sp>
        <p:nvSpPr>
          <p:cNvPr id="3" name="Title 2"/>
          <p:cNvSpPr>
            <a:spLocks noGrp="1"/>
          </p:cNvSpPr>
          <p:nvPr>
            <p:ph type="title"/>
          </p:nvPr>
        </p:nvSpPr>
        <p:spPr>
          <a:xfrm>
            <a:off x="121444" y="269203"/>
            <a:ext cx="11888047" cy="917575"/>
          </a:xfrm>
        </p:spPr>
        <p:txBody>
          <a:bodyPr/>
          <a:lstStyle/>
          <a:p>
            <a:r>
              <a:rPr lang="es-ES" dirty="0" smtClean="0"/>
              <a:t>Porqué las SPAs son…   </a:t>
            </a:r>
            <a:r>
              <a:rPr lang="es-ES" dirty="0" smtClean="0">
                <a:solidFill>
                  <a:schemeClr val="tx1"/>
                </a:solidFill>
              </a:rPr>
              <a:t>in</a:t>
            </a:r>
            <a:r>
              <a:rPr lang="es-ES" dirty="0" smtClean="0">
                <a:solidFill>
                  <a:schemeClr val="bg1"/>
                </a:solidFill>
              </a:rPr>
              <a:t>creíbles!</a:t>
            </a:r>
            <a:endParaRPr lang="es-ES" dirty="0">
              <a:solidFill>
                <a:schemeClr val="bg1"/>
              </a:solidFill>
            </a:endParaRPr>
          </a:p>
        </p:txBody>
      </p:sp>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7615" y="1820197"/>
            <a:ext cx="2583460" cy="687684"/>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2844" y="3085914"/>
            <a:ext cx="2133600" cy="1250157"/>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1515" y="4680583"/>
            <a:ext cx="2339564" cy="686272"/>
          </a:xfrm>
          <a:prstGeom prst="rect">
            <a:avLst/>
          </a:prstGeom>
        </p:spPr>
      </p:pic>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72504" y="2546183"/>
            <a:ext cx="1866914" cy="709618"/>
          </a:xfrm>
          <a:prstGeom prst="rect">
            <a:avLst/>
          </a:prstGeom>
        </p:spPr>
      </p:pic>
    </p:spTree>
    <p:extLst>
      <p:ext uri="{BB962C8B-B14F-4D97-AF65-F5344CB8AC3E}">
        <p14:creationId xmlns:p14="http://schemas.microsoft.com/office/powerpoint/2010/main" val="304687473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183356" y="1287462"/>
            <a:ext cx="6171436" cy="3619452"/>
          </a:xfrm>
        </p:spPr>
        <p:txBody>
          <a:bodyPr/>
          <a:lstStyle/>
          <a:p>
            <a:pPr lvl="1"/>
            <a:r>
              <a:rPr lang="es-ES" dirty="0" smtClean="0"/>
              <a:t>JavaScript es condición obligatoria.</a:t>
            </a:r>
          </a:p>
          <a:p>
            <a:pPr lvl="1"/>
            <a:endParaRPr lang="es-ES" dirty="0" smtClean="0"/>
          </a:p>
          <a:p>
            <a:pPr lvl="1"/>
            <a:r>
              <a:rPr lang="es-ES" dirty="0" smtClean="0"/>
              <a:t>Navega por el mar de los Frameworks de JS.</a:t>
            </a:r>
          </a:p>
          <a:p>
            <a:pPr lvl="1"/>
            <a:endParaRPr lang="es-ES" dirty="0"/>
          </a:p>
          <a:p>
            <a:pPr lvl="1"/>
            <a:r>
              <a:rPr lang="es-ES" dirty="0" smtClean="0"/>
              <a:t>Demasiados años trabajando con código manejado en el servidor (C#/VB.NET)</a:t>
            </a:r>
          </a:p>
          <a:p>
            <a:pPr lvl="1"/>
            <a:endParaRPr lang="es-ES" dirty="0"/>
          </a:p>
          <a:p>
            <a:pPr lvl="1"/>
            <a:r>
              <a:rPr lang="es-ES" dirty="0" smtClean="0"/>
              <a:t>Debemos cambiar la forma de pensar.</a:t>
            </a:r>
            <a:endParaRPr lang="es-ES" dirty="0"/>
          </a:p>
        </p:txBody>
      </p:sp>
      <p:sp>
        <p:nvSpPr>
          <p:cNvPr id="3" name="Title 2"/>
          <p:cNvSpPr>
            <a:spLocks noGrp="1"/>
          </p:cNvSpPr>
          <p:nvPr>
            <p:ph type="title"/>
          </p:nvPr>
        </p:nvSpPr>
        <p:spPr>
          <a:xfrm>
            <a:off x="121444" y="269203"/>
            <a:ext cx="11888047" cy="917575"/>
          </a:xfrm>
        </p:spPr>
        <p:txBody>
          <a:bodyPr/>
          <a:lstStyle/>
          <a:p>
            <a:r>
              <a:rPr lang="es-ES" dirty="0" smtClean="0"/>
              <a:t>…aunque tiene sus retos</a:t>
            </a:r>
            <a:endParaRPr lang="es-ES" dirty="0">
              <a:solidFill>
                <a:schemeClr val="bg1"/>
              </a:solidFill>
            </a:endParaRPr>
          </a:p>
        </p:txBody>
      </p:sp>
      <p:sp>
        <p:nvSpPr>
          <p:cNvPr id="11" name="Rectángulo 10"/>
          <p:cNvSpPr/>
          <p:nvPr/>
        </p:nvSpPr>
        <p:spPr>
          <a:xfrm>
            <a:off x="6369844" y="-1"/>
            <a:ext cx="6065044" cy="6994525"/>
          </a:xfrm>
          <a:prstGeom prst="rect">
            <a:avLst/>
          </a:prstGeom>
          <a:solidFill>
            <a:srgbClr val="67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3"/>
          <a:stretch>
            <a:fillRect/>
          </a:stretch>
        </p:blipFill>
        <p:spPr>
          <a:xfrm>
            <a:off x="8887686" y="6164262"/>
            <a:ext cx="3190673" cy="535577"/>
          </a:xfrm>
          <a:prstGeom prst="rect">
            <a:avLst/>
          </a:prstGeom>
        </p:spPr>
      </p:pic>
      <p:pic>
        <p:nvPicPr>
          <p:cNvPr id="2052" name="Picture 4" descr="KEEP CALM AND CARRY 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044" y="1058862"/>
            <a:ext cx="30861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79991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fe5a390-2970-49e9-af59-9713de369ad9" Revision="1" Stencil="System.MyShapes" StencilVersion="1.0"/>
</Control>
</file>

<file path=customXml/item3.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efe5a390-2970-49e9-af59-9713de369ad9" Revision="1" Stencil="System.MyShapes" StencilVersion="1.0"/>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schemas.microsoft.com/office/2006/documentManagement/types"/>
    <ds:schemaRef ds:uri="ed015050-a57a-4d39-9cd8-b09b64473eb7"/>
    <ds:schemaRef ds:uri="2b2dfeed-2da1-4ef4-b600-f5543001ef98"/>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1703</TotalTime>
  <Words>2209</Words>
  <Application>Microsoft Office PowerPoint</Application>
  <PresentationFormat>Personalizado</PresentationFormat>
  <Paragraphs>391</Paragraphs>
  <Slides>39</Slides>
  <Notes>27</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39</vt:i4>
      </vt:variant>
    </vt:vector>
  </HeadingPairs>
  <TitlesOfParts>
    <vt:vector size="51" baseType="lpstr">
      <vt:lpstr>Arial</vt:lpstr>
      <vt:lpstr>Avenir LT Pro 45 Book</vt:lpstr>
      <vt:lpstr>Calibri</vt:lpstr>
      <vt:lpstr>Consolas</vt:lpstr>
      <vt:lpstr>ＭＳ Ｐゴシック</vt:lpstr>
      <vt:lpstr>Segoe UI</vt:lpstr>
      <vt:lpstr>Segoe UI Light</vt:lpstr>
      <vt:lpstr>Segoe UI Semibold</vt:lpstr>
      <vt:lpstr>Segoe UI Semilight</vt:lpstr>
      <vt:lpstr>wf_segoe-ui_normal</vt:lpstr>
      <vt:lpstr>Wingdings</vt:lpstr>
      <vt:lpstr>5-30629_Build_Template_WHITE</vt:lpstr>
      <vt:lpstr>Presentación de PowerPoint</vt:lpstr>
      <vt:lpstr>Crea tus aplicaciones web con SPA, Angular2, Web Api y Visual Studio Code</vt:lpstr>
      <vt:lpstr>Presentación de PowerPoint</vt:lpstr>
      <vt:lpstr>Agenda</vt:lpstr>
      <vt:lpstr>Presentación de PowerPoint</vt:lpstr>
      <vt:lpstr>Single Page Application</vt:lpstr>
      <vt:lpstr>¿Que es exactamente una SPA?</vt:lpstr>
      <vt:lpstr>Porqué las SPAs son…   increíbles!</vt:lpstr>
      <vt:lpstr>…aunque tiene sus retos</vt:lpstr>
      <vt:lpstr>ASP.NET Core 1.0 y la web moderna</vt:lpstr>
      <vt:lpstr>.NET Core para cualquier SO </vt:lpstr>
      <vt:lpstr>ASP.NET Core 1.0 y la web moderna</vt:lpstr>
      <vt:lpstr>ASP.NET Core 1.0 y la web moderna</vt:lpstr>
      <vt:lpstr>ASP.NET Core 1.0 y la web moderna</vt:lpstr>
      <vt:lpstr>ASP.NET Core 1.0 y la web moderna</vt:lpstr>
      <vt:lpstr>ASP.NET Core 1.0 y la web moderna</vt:lpstr>
      <vt:lpstr>ASP.NET Core 1.0 y la web moderna</vt:lpstr>
      <vt:lpstr>ASP.NET Core 1.0 y la web moderna</vt:lpstr>
      <vt:lpstr>ASP.NET Core 1.0 y la web moderna</vt:lpstr>
      <vt:lpstr>Visual Studio Code</vt:lpstr>
      <vt:lpstr>Visual Studio Code</vt:lpstr>
      <vt:lpstr>Visual Studio Code</vt:lpstr>
      <vt:lpstr>Visual Studio Code</vt:lpstr>
      <vt:lpstr>Demo Nuestra primera solución</vt:lpstr>
      <vt:lpstr>El stack del cliente</vt:lpstr>
      <vt:lpstr>El stack del cliente</vt:lpstr>
      <vt:lpstr>El stack del cliente</vt:lpstr>
      <vt:lpstr>El stack del cliente</vt:lpstr>
      <vt:lpstr>Demo Nuestro cliente</vt:lpstr>
      <vt:lpstr>El stack del servidor</vt:lpstr>
      <vt:lpstr>El stack del servidor</vt:lpstr>
      <vt:lpstr>Demo Nuestro servidor</vt:lpstr>
      <vt:lpstr>Y ahora, todo a la vez…         ….y para todos los SO!</vt:lpstr>
      <vt:lpstr>¿Qué hemos hecho?</vt:lpstr>
      <vt:lpstr>¿Qué hemos hecho?</vt:lpstr>
      <vt:lpstr>Referencias</vt:lpstr>
      <vt:lpstr>Referencias</vt:lpstr>
      <vt:lpstr>Presentación de PowerPoint</vt:lpstr>
      <vt:lpstr>Presentación de PowerPoint</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Francesc Jaumot Peña</cp:lastModifiedBy>
  <cp:revision>114</cp:revision>
  <dcterms:created xsi:type="dcterms:W3CDTF">2015-04-07T19:39:07Z</dcterms:created>
  <dcterms:modified xsi:type="dcterms:W3CDTF">2016-02-17T20:56:37Z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